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4.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261" r:id="rId3"/>
    <p:sldId id="328" r:id="rId4"/>
    <p:sldId id="263" r:id="rId5"/>
    <p:sldId id="262" r:id="rId6"/>
    <p:sldId id="257" r:id="rId7"/>
    <p:sldId id="268" r:id="rId8"/>
    <p:sldId id="303" r:id="rId9"/>
    <p:sldId id="302" r:id="rId10"/>
    <p:sldId id="306" r:id="rId11"/>
    <p:sldId id="305" r:id="rId12"/>
    <p:sldId id="310" r:id="rId13"/>
    <p:sldId id="313" r:id="rId14"/>
    <p:sldId id="276" r:id="rId15"/>
    <p:sldId id="312" r:id="rId16"/>
    <p:sldId id="311" r:id="rId17"/>
    <p:sldId id="289" r:id="rId18"/>
    <p:sldId id="286" r:id="rId19"/>
    <p:sldId id="287" r:id="rId20"/>
    <p:sldId id="288" r:id="rId21"/>
    <p:sldId id="332" r:id="rId22"/>
    <p:sldId id="292" r:id="rId23"/>
    <p:sldId id="293" r:id="rId24"/>
    <p:sldId id="290" r:id="rId25"/>
    <p:sldId id="318" r:id="rId26"/>
    <p:sldId id="314" r:id="rId27"/>
    <p:sldId id="329" r:id="rId28"/>
    <p:sldId id="270" r:id="rId29"/>
    <p:sldId id="271" r:id="rId30"/>
    <p:sldId id="279" r:id="rId31"/>
    <p:sldId id="280" r:id="rId32"/>
    <p:sldId id="309" r:id="rId33"/>
    <p:sldId id="281" r:id="rId34"/>
    <p:sldId id="333" r:id="rId35"/>
    <p:sldId id="322" r:id="rId36"/>
    <p:sldId id="326" r:id="rId37"/>
    <p:sldId id="327" r:id="rId38"/>
    <p:sldId id="294" r:id="rId39"/>
    <p:sldId id="295" r:id="rId40"/>
    <p:sldId id="285" r:id="rId41"/>
    <p:sldId id="284" r:id="rId42"/>
    <p:sldId id="297" r:id="rId43"/>
    <p:sldId id="298" r:id="rId44"/>
    <p:sldId id="299" r:id="rId45"/>
    <p:sldId id="300" r:id="rId46"/>
    <p:sldId id="334" r:id="rId47"/>
    <p:sldId id="335" r:id="rId48"/>
    <p:sldId id="336" r:id="rId49"/>
    <p:sldId id="330" r:id="rId50"/>
    <p:sldId id="331" r:id="rId51"/>
    <p:sldId id="321" r:id="rId52"/>
    <p:sldId id="320" r:id="rId53"/>
    <p:sldId id="319" r:id="rId54"/>
    <p:sldId id="301" r:id="rId55"/>
    <p:sldId id="283" r:id="rId56"/>
    <p:sldId id="258" r:id="rId57"/>
    <p:sldId id="259" r:id="rId58"/>
    <p:sldId id="260" r:id="rId5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1528" autoAdjust="0"/>
  </p:normalViewPr>
  <p:slideViewPr>
    <p:cSldViewPr>
      <p:cViewPr varScale="1">
        <p:scale>
          <a:sx n="97" d="100"/>
          <a:sy n="97" d="100"/>
        </p:scale>
        <p:origin x="1762" y="41"/>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ave\AppData\Roaming\Microsoft\Excel\graphics%20(version%201).xlsb"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Dave\AppData\Roaming\Microsoft\Excel\graphics%20(version%201).xlsb"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ave\AppData\Roaming\Microsoft\Excel\graphics%20(version%201).xlsb"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Dave\AppData\Roaming\Microsoft\Excel\graphics%20(version%201).xlsb"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Dave\AppData\Roaming\Microsoft\Excel\graphics%20(version%201).xlsb"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Dave\AppData\Roaming\Microsoft\Excel\graphics%20(version%201).xlsb"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Dave\AppData\Roaming\Microsoft\Excel\graphics%20(version%201).xlsb"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Dave\AppData\Roaming\Microsoft\Excel\graphics%20(version%201).xlsb"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Dave\AppData\Roaming\Microsoft\Excel\graphics%20(version%201).xlsb"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Dave\AppData\Roaming\Microsoft\Excel\graphics%20(version%201).xlsb"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Robust to Anomalies</a:t>
            </a:r>
          </a:p>
        </c:rich>
      </c:tx>
      <c:layout>
        <c:manualLayout>
          <c:xMode val="edge"/>
          <c:yMode val="edge"/>
          <c:x val="0.17231591505607258"/>
          <c:y val="3.333333333333334E-2"/>
        </c:manualLayout>
      </c:layout>
      <c:overlay val="0"/>
    </c:title>
    <c:autoTitleDeleted val="0"/>
    <c:plotArea>
      <c:layout>
        <c:manualLayout>
          <c:layoutTarget val="inner"/>
          <c:xMode val="edge"/>
          <c:yMode val="edge"/>
          <c:x val="0.10660296369203848"/>
          <c:y val="0.22472222222222221"/>
          <c:w val="0.62365676946631676"/>
          <c:h val="0.71416666666666651"/>
        </c:manualLayout>
      </c:layout>
      <c:lineChart>
        <c:grouping val="standard"/>
        <c:varyColors val="0"/>
        <c:ser>
          <c:idx val="0"/>
          <c:order val="0"/>
          <c:tx>
            <c:strRef>
              <c:f>PizzaNopulse!$D$1</c:f>
              <c:strCache>
                <c:ptCount val="1"/>
                <c:pt idx="0">
                  <c:v>Error (No AID)</c:v>
                </c:pt>
              </c:strCache>
            </c:strRef>
          </c:tx>
          <c:spPr>
            <a:ln>
              <a:solidFill>
                <a:srgbClr val="002060">
                  <a:alpha val="75000"/>
                </a:srgbClr>
              </a:solidFill>
            </a:ln>
          </c:spPr>
          <c:marker>
            <c:symbol val="none"/>
          </c:marker>
          <c:val>
            <c:numRef>
              <c:f>PizzaNopulse!$D$2:$D$68</c:f>
              <c:numCache>
                <c:formatCode>General</c:formatCode>
                <c:ptCount val="67"/>
                <c:pt idx="0">
                  <c:v>15</c:v>
                </c:pt>
                <c:pt idx="1">
                  <c:v>14</c:v>
                </c:pt>
                <c:pt idx="2">
                  <c:v>6</c:v>
                </c:pt>
                <c:pt idx="3">
                  <c:v>65</c:v>
                </c:pt>
                <c:pt idx="4">
                  <c:v>8</c:v>
                </c:pt>
                <c:pt idx="5">
                  <c:v>8</c:v>
                </c:pt>
                <c:pt idx="6">
                  <c:v>26</c:v>
                </c:pt>
                <c:pt idx="7">
                  <c:v>11</c:v>
                </c:pt>
                <c:pt idx="8">
                  <c:v>19</c:v>
                </c:pt>
                <c:pt idx="9">
                  <c:v>20</c:v>
                </c:pt>
                <c:pt idx="10">
                  <c:v>45</c:v>
                </c:pt>
                <c:pt idx="11">
                  <c:v>24</c:v>
                </c:pt>
                <c:pt idx="12">
                  <c:v>17.1900691423</c:v>
                </c:pt>
                <c:pt idx="13">
                  <c:v>16.9189920476</c:v>
                </c:pt>
                <c:pt idx="14">
                  <c:v>14.750375289899999</c:v>
                </c:pt>
                <c:pt idx="15">
                  <c:v>30.743923878099995</c:v>
                </c:pt>
                <c:pt idx="16">
                  <c:v>15.292529479300002</c:v>
                </c:pt>
                <c:pt idx="17">
                  <c:v>15.292529479300002</c:v>
                </c:pt>
                <c:pt idx="18">
                  <c:v>20.171917184200009</c:v>
                </c:pt>
                <c:pt idx="19">
                  <c:v>16.105760763399999</c:v>
                </c:pt>
                <c:pt idx="20">
                  <c:v>18.274377521200005</c:v>
                </c:pt>
                <c:pt idx="21">
                  <c:v>18.545454615899999</c:v>
                </c:pt>
                <c:pt idx="22">
                  <c:v>25.3223819838</c:v>
                </c:pt>
                <c:pt idx="23">
                  <c:v>19.629762994699995</c:v>
                </c:pt>
                <c:pt idx="24">
                  <c:v>24.238073604899999</c:v>
                </c:pt>
                <c:pt idx="25">
                  <c:v>19.900840089399995</c:v>
                </c:pt>
                <c:pt idx="26">
                  <c:v>16.9189920476</c:v>
                </c:pt>
                <c:pt idx="27">
                  <c:v>13.394989816300004</c:v>
                </c:pt>
                <c:pt idx="28">
                  <c:v>13.666066911000001</c:v>
                </c:pt>
                <c:pt idx="29">
                  <c:v>20.442994278899995</c:v>
                </c:pt>
                <c:pt idx="30">
                  <c:v>18.003300426399999</c:v>
                </c:pt>
                <c:pt idx="31">
                  <c:v>14.4792981951</c:v>
                </c:pt>
                <c:pt idx="32">
                  <c:v>16.105760763399999</c:v>
                </c:pt>
                <c:pt idx="33">
                  <c:v>21.527302657700002</c:v>
                </c:pt>
                <c:pt idx="34">
                  <c:v>20.442994278899995</c:v>
                </c:pt>
                <c:pt idx="35">
                  <c:v>19.087608805299997</c:v>
                </c:pt>
                <c:pt idx="36">
                  <c:v>22.340533941899995</c:v>
                </c:pt>
                <c:pt idx="37">
                  <c:v>16.376837858199995</c:v>
                </c:pt>
                <c:pt idx="38">
                  <c:v>16.376837858199995</c:v>
                </c:pt>
                <c:pt idx="39">
                  <c:v>19.087608805299997</c:v>
                </c:pt>
                <c:pt idx="40">
                  <c:v>16.9189920476</c:v>
                </c:pt>
                <c:pt idx="41">
                  <c:v>35.0811573935</c:v>
                </c:pt>
                <c:pt idx="42">
                  <c:v>18.003300426399999</c:v>
                </c:pt>
                <c:pt idx="43">
                  <c:v>14.4792981951</c:v>
                </c:pt>
                <c:pt idx="44">
                  <c:v>16.105760763399999</c:v>
                </c:pt>
                <c:pt idx="45">
                  <c:v>18.816531710600003</c:v>
                </c:pt>
                <c:pt idx="46">
                  <c:v>30.472846783299996</c:v>
                </c:pt>
                <c:pt idx="47">
                  <c:v>18.545454615899999</c:v>
                </c:pt>
                <c:pt idx="48">
                  <c:v>19.629762994699995</c:v>
                </c:pt>
                <c:pt idx="49">
                  <c:v>16.376837858199995</c:v>
                </c:pt>
                <c:pt idx="50">
                  <c:v>16.376837858199995</c:v>
                </c:pt>
                <c:pt idx="51">
                  <c:v>14.4792981951</c:v>
                </c:pt>
                <c:pt idx="52">
                  <c:v>15.563606574000003</c:v>
                </c:pt>
                <c:pt idx="53">
                  <c:v>18.274377521200005</c:v>
                </c:pt>
                <c:pt idx="54">
                  <c:v>17.732223331699991</c:v>
                </c:pt>
                <c:pt idx="55">
                  <c:v>13.666066911000001</c:v>
                </c:pt>
                <c:pt idx="56">
                  <c:v>15.0214523846</c:v>
                </c:pt>
                <c:pt idx="57">
                  <c:v>16.647914952900003</c:v>
                </c:pt>
                <c:pt idx="58">
                  <c:v>23.153765226000004</c:v>
                </c:pt>
                <c:pt idx="59">
                  <c:v>20.985148468299997</c:v>
                </c:pt>
                <c:pt idx="60">
                  <c:v>19.900840089399995</c:v>
                </c:pt>
                <c:pt idx="61">
                  <c:v>20.714071373600003</c:v>
                </c:pt>
                <c:pt idx="62">
                  <c:v>17.461146236999994</c:v>
                </c:pt>
                <c:pt idx="63">
                  <c:v>14.4792981951</c:v>
                </c:pt>
                <c:pt idx="64">
                  <c:v>15.292529479300002</c:v>
                </c:pt>
                <c:pt idx="65">
                  <c:v>18.816531710600003</c:v>
                </c:pt>
                <c:pt idx="66">
                  <c:v>16.376837858199995</c:v>
                </c:pt>
              </c:numCache>
            </c:numRef>
          </c:val>
          <c:smooth val="0"/>
        </c:ser>
        <c:ser>
          <c:idx val="1"/>
          <c:order val="1"/>
          <c:tx>
            <c:strRef>
              <c:f>PizzaNopulse!$E$1</c:f>
              <c:strCache>
                <c:ptCount val="1"/>
                <c:pt idx="0">
                  <c:v>Error (SP only)</c:v>
                </c:pt>
              </c:strCache>
            </c:strRef>
          </c:tx>
          <c:spPr>
            <a:ln>
              <a:solidFill>
                <a:schemeClr val="accent4">
                  <a:lumMod val="75000"/>
                </a:schemeClr>
              </a:solidFill>
            </a:ln>
          </c:spPr>
          <c:marker>
            <c:symbol val="none"/>
          </c:marker>
          <c:val>
            <c:numRef>
              <c:f>PizzaNopulse!$E$2:$E$68</c:f>
              <c:numCache>
                <c:formatCode>General</c:formatCode>
                <c:ptCount val="67"/>
                <c:pt idx="0">
                  <c:v>0.25383310630000011</c:v>
                </c:pt>
                <c:pt idx="1">
                  <c:v>0.18484023479999939</c:v>
                </c:pt>
                <c:pt idx="2">
                  <c:v>-0.66245762560000021</c:v>
                </c:pt>
                <c:pt idx="3">
                  <c:v>1.720170175</c:v>
                </c:pt>
                <c:pt idx="4">
                  <c:v>-0.37477555319999928</c:v>
                </c:pt>
                <c:pt idx="5">
                  <c:v>-0.37477555319999928</c:v>
                </c:pt>
                <c:pt idx="6">
                  <c:v>0.80387944319999971</c:v>
                </c:pt>
                <c:pt idx="7">
                  <c:v>-5.6321822099999252E-2</c:v>
                </c:pt>
                <c:pt idx="8">
                  <c:v>0.49022188429999863</c:v>
                </c:pt>
                <c:pt idx="9">
                  <c:v>0.54151517869999921</c:v>
                </c:pt>
                <c:pt idx="10">
                  <c:v>0.18842733299999997</c:v>
                </c:pt>
                <c:pt idx="11">
                  <c:v>0.72383673550000083</c:v>
                </c:pt>
                <c:pt idx="12">
                  <c:v>0.39731190420000229</c:v>
                </c:pt>
                <c:pt idx="13">
                  <c:v>0.76465873000000084</c:v>
                </c:pt>
                <c:pt idx="14">
                  <c:v>0.18484023479999939</c:v>
                </c:pt>
                <c:pt idx="15">
                  <c:v>-2.4542170947999997</c:v>
                </c:pt>
                <c:pt idx="16">
                  <c:v>-1.7610699142999999</c:v>
                </c:pt>
                <c:pt idx="17">
                  <c:v>-2.8900334900001205E-2</c:v>
                </c:pt>
                <c:pt idx="18">
                  <c:v>0.43615466300000005</c:v>
                </c:pt>
                <c:pt idx="19">
                  <c:v>-0.84477918240000005</c:v>
                </c:pt>
                <c:pt idx="20">
                  <c:v>-5.6321822099999252E-2</c:v>
                </c:pt>
                <c:pt idx="21">
                  <c:v>0.97977010960000055</c:v>
                </c:pt>
                <c:pt idx="22">
                  <c:v>-0.32239829070000081</c:v>
                </c:pt>
                <c:pt idx="23">
                  <c:v>0.63682535850000144</c:v>
                </c:pt>
                <c:pt idx="24">
                  <c:v>0.21010036210000041</c:v>
                </c:pt>
                <c:pt idx="25">
                  <c:v>3.0689554900000363E-2</c:v>
                </c:pt>
                <c:pt idx="26">
                  <c:v>3.0689554900000363E-2</c:v>
                </c:pt>
                <c:pt idx="27">
                  <c:v>0.63682535850000144</c:v>
                </c:pt>
                <c:pt idx="28">
                  <c:v>0.18484023479999939</c:v>
                </c:pt>
                <c:pt idx="29">
                  <c:v>1.0697119537999951</c:v>
                </c:pt>
                <c:pt idx="30">
                  <c:v>0.43615466300000005</c:v>
                </c:pt>
                <c:pt idx="31">
                  <c:v>-0.84477918240000005</c:v>
                </c:pt>
                <c:pt idx="32">
                  <c:v>-5.6321822099999252E-2</c:v>
                </c:pt>
                <c:pt idx="33">
                  <c:v>0.59030534289999881</c:v>
                </c:pt>
                <c:pt idx="34">
                  <c:v>0.54064792660000205</c:v>
                </c:pt>
                <c:pt idx="35">
                  <c:v>0.54151517869999921</c:v>
                </c:pt>
                <c:pt idx="36">
                  <c:v>-0.13820633219999939</c:v>
                </c:pt>
                <c:pt idx="37">
                  <c:v>3.0689554900000363E-2</c:v>
                </c:pt>
                <c:pt idx="38">
                  <c:v>3.0689554900000363E-2</c:v>
                </c:pt>
                <c:pt idx="39">
                  <c:v>-0.84477918240000005</c:v>
                </c:pt>
                <c:pt idx="40">
                  <c:v>-0.25699251750000052</c:v>
                </c:pt>
                <c:pt idx="41">
                  <c:v>-0.38029822169999866</c:v>
                </c:pt>
                <c:pt idx="42">
                  <c:v>0.37899624920000013</c:v>
                </c:pt>
                <c:pt idx="43">
                  <c:v>-1.7610699142999999</c:v>
                </c:pt>
                <c:pt idx="44">
                  <c:v>-0.50830694580000002</c:v>
                </c:pt>
                <c:pt idx="45">
                  <c:v>0.11073226259999913</c:v>
                </c:pt>
                <c:pt idx="46">
                  <c:v>-7.3172441000011199E-3</c:v>
                </c:pt>
                <c:pt idx="47">
                  <c:v>0.91307873510000093</c:v>
                </c:pt>
                <c:pt idx="48">
                  <c:v>-9.7384337699999449E-2</c:v>
                </c:pt>
                <c:pt idx="49">
                  <c:v>0.87798741530000179</c:v>
                </c:pt>
                <c:pt idx="50">
                  <c:v>0.31837162739999958</c:v>
                </c:pt>
                <c:pt idx="51">
                  <c:v>-0.84477918240000005</c:v>
                </c:pt>
                <c:pt idx="52">
                  <c:v>-0.37477555319999928</c:v>
                </c:pt>
                <c:pt idx="53">
                  <c:v>-0.28021476309999838</c:v>
                </c:pt>
                <c:pt idx="54">
                  <c:v>3.0689554900000363E-2</c:v>
                </c:pt>
                <c:pt idx="55">
                  <c:v>-0.50830694580000002</c:v>
                </c:pt>
                <c:pt idx="56">
                  <c:v>-0.66245762560000021</c:v>
                </c:pt>
                <c:pt idx="57">
                  <c:v>0.25383310630000011</c:v>
                </c:pt>
                <c:pt idx="58">
                  <c:v>-0.39935933190000139</c:v>
                </c:pt>
                <c:pt idx="59">
                  <c:v>0.84161977120000142</c:v>
                </c:pt>
                <c:pt idx="60">
                  <c:v>-0.3718211834000017</c:v>
                </c:pt>
                <c:pt idx="61">
                  <c:v>0.18484023479999939</c:v>
                </c:pt>
                <c:pt idx="62">
                  <c:v>0.80387944319999971</c:v>
                </c:pt>
                <c:pt idx="63">
                  <c:v>-1.3556048061999995</c:v>
                </c:pt>
                <c:pt idx="64">
                  <c:v>-0.37477555319999928</c:v>
                </c:pt>
                <c:pt idx="65">
                  <c:v>-0.38029822169999866</c:v>
                </c:pt>
                <c:pt idx="66">
                  <c:v>3.0689554900000363E-2</c:v>
                </c:pt>
              </c:numCache>
            </c:numRef>
          </c:val>
          <c:smooth val="0"/>
        </c:ser>
        <c:ser>
          <c:idx val="2"/>
          <c:order val="2"/>
          <c:tx>
            <c:strRef>
              <c:f>PizzaNopulse!$F$1</c:f>
              <c:strCache>
                <c:ptCount val="1"/>
                <c:pt idx="0">
                  <c:v>Error (both)</c:v>
                </c:pt>
              </c:strCache>
            </c:strRef>
          </c:tx>
          <c:spPr>
            <a:ln>
              <a:solidFill>
                <a:schemeClr val="accent2">
                  <a:lumMod val="75000"/>
                  <a:alpha val="80000"/>
                </a:schemeClr>
              </a:solidFill>
            </a:ln>
          </c:spPr>
          <c:marker>
            <c:symbol val="none"/>
          </c:marker>
          <c:val>
            <c:numRef>
              <c:f>PizzaNopulse!$F$2:$F$68</c:f>
              <c:numCache>
                <c:formatCode>General</c:formatCode>
                <c:ptCount val="67"/>
                <c:pt idx="0">
                  <c:v>0</c:v>
                </c:pt>
                <c:pt idx="1">
                  <c:v>0</c:v>
                </c:pt>
                <c:pt idx="2">
                  <c:v>0</c:v>
                </c:pt>
                <c:pt idx="3">
                  <c:v>0</c:v>
                </c:pt>
                <c:pt idx="4">
                  <c:v>0</c:v>
                </c:pt>
                <c:pt idx="5">
                  <c:v>0</c:v>
                </c:pt>
                <c:pt idx="6">
                  <c:v>0</c:v>
                </c:pt>
                <c:pt idx="7">
                  <c:v>0</c:v>
                </c:pt>
                <c:pt idx="8">
                  <c:v>0</c:v>
                </c:pt>
                <c:pt idx="9">
                  <c:v>0</c:v>
                </c:pt>
                <c:pt idx="10">
                  <c:v>0</c:v>
                </c:pt>
                <c:pt idx="11">
                  <c:v>0</c:v>
                </c:pt>
                <c:pt idx="12">
                  <c:v>9.8502874146000021</c:v>
                </c:pt>
                <c:pt idx="13">
                  <c:v>11.640291246399999</c:v>
                </c:pt>
                <c:pt idx="14">
                  <c:v>4.6992619763000008</c:v>
                </c:pt>
                <c:pt idx="15">
                  <c:v>-1.6800163554999998</c:v>
                </c:pt>
                <c:pt idx="16">
                  <c:v>-8.3154807062000025</c:v>
                </c:pt>
                <c:pt idx="17">
                  <c:v>1.3445540069999993</c:v>
                </c:pt>
                <c:pt idx="18">
                  <c:v>-1.4481648482999991</c:v>
                </c:pt>
                <c:pt idx="19">
                  <c:v>-6.8375947298999975</c:v>
                </c:pt>
                <c:pt idx="20">
                  <c:v>-4.8965654596999988</c:v>
                </c:pt>
                <c:pt idx="21">
                  <c:v>14.596063199</c:v>
                </c:pt>
                <c:pt idx="22">
                  <c:v>-2.0882203317999992</c:v>
                </c:pt>
                <c:pt idx="23">
                  <c:v>3.5665778340999985</c:v>
                </c:pt>
                <c:pt idx="24">
                  <c:v>-1.5726550306999982</c:v>
                </c:pt>
                <c:pt idx="25">
                  <c:v>-6.9407935071000004</c:v>
                </c:pt>
                <c:pt idx="26">
                  <c:v>-1.3597087535999994</c:v>
                </c:pt>
                <c:pt idx="27">
                  <c:v>-3.3111607465999993</c:v>
                </c:pt>
                <c:pt idx="28">
                  <c:v>6.7287473412000001</c:v>
                </c:pt>
                <c:pt idx="29">
                  <c:v>2.6500302752999976</c:v>
                </c:pt>
                <c:pt idx="30">
                  <c:v>2.6108058814999993</c:v>
                </c:pt>
                <c:pt idx="31">
                  <c:v>-3.7933666825000008</c:v>
                </c:pt>
                <c:pt idx="32">
                  <c:v>-0.83759472989999928</c:v>
                </c:pt>
                <c:pt idx="33">
                  <c:v>-0.98502155450000128</c:v>
                </c:pt>
                <c:pt idx="34">
                  <c:v>1.9508009827000026</c:v>
                </c:pt>
                <c:pt idx="35">
                  <c:v>2.5813205166000022</c:v>
                </c:pt>
                <c:pt idx="36">
                  <c:v>-8.0210556421000003</c:v>
                </c:pt>
                <c:pt idx="37">
                  <c:v>-0.3449660711000001</c:v>
                </c:pt>
                <c:pt idx="38">
                  <c:v>-0.3449660711000001</c:v>
                </c:pt>
                <c:pt idx="39">
                  <c:v>-12.418679483399998</c:v>
                </c:pt>
                <c:pt idx="40">
                  <c:v>-4.3597087535999997</c:v>
                </c:pt>
                <c:pt idx="41">
                  <c:v>5.2229744101</c:v>
                </c:pt>
                <c:pt idx="42">
                  <c:v>1.6108058814999993</c:v>
                </c:pt>
                <c:pt idx="43">
                  <c:v>-6.7933666825000012</c:v>
                </c:pt>
                <c:pt idx="44">
                  <c:v>-4.8375947298999975</c:v>
                </c:pt>
                <c:pt idx="45">
                  <c:v>-3.9113081421999993</c:v>
                </c:pt>
                <c:pt idx="46">
                  <c:v>3.8449399828000002</c:v>
                </c:pt>
                <c:pt idx="47">
                  <c:v>12.596063199</c:v>
                </c:pt>
                <c:pt idx="48">
                  <c:v>-1.9473422296999985</c:v>
                </c:pt>
                <c:pt idx="49">
                  <c:v>15.655033928900002</c:v>
                </c:pt>
                <c:pt idx="50">
                  <c:v>3.6550339289</c:v>
                </c:pt>
                <c:pt idx="51">
                  <c:v>-3.7933666825000008</c:v>
                </c:pt>
                <c:pt idx="52">
                  <c:v>-2.8228520473999992</c:v>
                </c:pt>
                <c:pt idx="53">
                  <c:v>5.1034345402999985</c:v>
                </c:pt>
                <c:pt idx="54">
                  <c:v>-2.8818227773</c:v>
                </c:pt>
                <c:pt idx="55">
                  <c:v>-0.27125265879999994</c:v>
                </c:pt>
                <c:pt idx="56">
                  <c:v>-3.8081093649</c:v>
                </c:pt>
                <c:pt idx="57">
                  <c:v>2.1476625876999997</c:v>
                </c:pt>
                <c:pt idx="58">
                  <c:v>-7.8048522556999966</c:v>
                </c:pt>
                <c:pt idx="59">
                  <c:v>6.0297211279999985</c:v>
                </c:pt>
                <c:pt idx="60">
                  <c:v>-8.454713571000001</c:v>
                </c:pt>
                <c:pt idx="61">
                  <c:v>-6.4629075307999972</c:v>
                </c:pt>
                <c:pt idx="62">
                  <c:v>11.625548564000002</c:v>
                </c:pt>
                <c:pt idx="63">
                  <c:v>-5.7933666825000012</c:v>
                </c:pt>
                <c:pt idx="64">
                  <c:v>-2.3154807062000007</c:v>
                </c:pt>
                <c:pt idx="65">
                  <c:v>2.0886918578000016</c:v>
                </c:pt>
                <c:pt idx="66">
                  <c:v>-0.3449660711000001</c:v>
                </c:pt>
              </c:numCache>
            </c:numRef>
          </c:val>
          <c:smooth val="0"/>
        </c:ser>
        <c:dLbls>
          <c:showLegendKey val="0"/>
          <c:showVal val="0"/>
          <c:showCatName val="0"/>
          <c:showSerName val="0"/>
          <c:showPercent val="0"/>
          <c:showBubbleSize val="0"/>
        </c:dLbls>
        <c:smooth val="0"/>
        <c:axId val="379921136"/>
        <c:axId val="379921528"/>
      </c:lineChart>
      <c:catAx>
        <c:axId val="379921136"/>
        <c:scaling>
          <c:orientation val="minMax"/>
        </c:scaling>
        <c:delete val="0"/>
        <c:axPos val="b"/>
        <c:majorTickMark val="in"/>
        <c:minorTickMark val="none"/>
        <c:tickLblPos val="none"/>
        <c:crossAx val="379921528"/>
        <c:crosses val="autoZero"/>
        <c:auto val="1"/>
        <c:lblAlgn val="ctr"/>
        <c:lblOffset val="100"/>
        <c:noMultiLvlLbl val="0"/>
      </c:catAx>
      <c:valAx>
        <c:axId val="379921528"/>
        <c:scaling>
          <c:orientation val="minMax"/>
        </c:scaling>
        <c:delete val="0"/>
        <c:axPos val="l"/>
        <c:majorGridlines/>
        <c:numFmt formatCode="General" sourceLinked="1"/>
        <c:majorTickMark val="out"/>
        <c:minorTickMark val="none"/>
        <c:tickLblPos val="nextTo"/>
        <c:crossAx val="379921136"/>
        <c:crosses val="autoZero"/>
        <c:crossBetween val="between"/>
      </c:valAx>
    </c:plotArea>
    <c:legend>
      <c:legendPos val="r"/>
      <c:layout>
        <c:manualLayout>
          <c:xMode val="edge"/>
          <c:yMode val="edge"/>
          <c:x val="0.68480529706513971"/>
          <c:y val="0.18808617672790906"/>
          <c:w val="0.30913409687425442"/>
          <c:h val="0.4596605424321959"/>
        </c:manualLayout>
      </c:layout>
      <c:overlay val="0"/>
    </c:legend>
    <c:plotVisOnly val="1"/>
    <c:dispBlanksAs val="gap"/>
    <c:showDLblsOverMax val="0"/>
  </c:chart>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Robust (Period 4)</a:t>
            </a:r>
          </a:p>
        </c:rich>
      </c:tx>
      <c:overlay val="0"/>
    </c:title>
    <c:autoTitleDeleted val="0"/>
    <c:plotArea>
      <c:layout/>
      <c:barChart>
        <c:barDir val="col"/>
        <c:grouping val="clustered"/>
        <c:varyColors val="0"/>
        <c:ser>
          <c:idx val="0"/>
          <c:order val="0"/>
          <c:tx>
            <c:v>Frequency</c:v>
          </c:tx>
          <c:invertIfNegative val="0"/>
          <c:cat>
            <c:strRef>
              <c:f>PumpkinEater!$D$16:$D$27</c:f>
              <c:strCache>
                <c:ptCount val="12"/>
                <c:pt idx="0">
                  <c:v>229.6</c:v>
                </c:pt>
                <c:pt idx="1">
                  <c:v>233.4</c:v>
                </c:pt>
                <c:pt idx="2">
                  <c:v>237.2</c:v>
                </c:pt>
                <c:pt idx="3">
                  <c:v>241</c:v>
                </c:pt>
                <c:pt idx="4">
                  <c:v>244.8</c:v>
                </c:pt>
                <c:pt idx="5">
                  <c:v>248.5</c:v>
                </c:pt>
                <c:pt idx="6">
                  <c:v>252.3</c:v>
                </c:pt>
                <c:pt idx="7">
                  <c:v>256.1</c:v>
                </c:pt>
                <c:pt idx="8">
                  <c:v>259.9</c:v>
                </c:pt>
                <c:pt idx="9">
                  <c:v>263.7</c:v>
                </c:pt>
                <c:pt idx="10">
                  <c:v>267.5</c:v>
                </c:pt>
                <c:pt idx="11">
                  <c:v>More</c:v>
                </c:pt>
              </c:strCache>
            </c:strRef>
          </c:cat>
          <c:val>
            <c:numRef>
              <c:f>PumpkinEater!$E$16:$E$27</c:f>
              <c:numCache>
                <c:formatCode>General</c:formatCode>
                <c:ptCount val="12"/>
                <c:pt idx="0">
                  <c:v>5</c:v>
                </c:pt>
                <c:pt idx="1">
                  <c:v>1</c:v>
                </c:pt>
                <c:pt idx="2">
                  <c:v>0</c:v>
                </c:pt>
                <c:pt idx="3">
                  <c:v>0</c:v>
                </c:pt>
                <c:pt idx="4">
                  <c:v>0</c:v>
                </c:pt>
                <c:pt idx="5">
                  <c:v>24</c:v>
                </c:pt>
                <c:pt idx="6">
                  <c:v>150</c:v>
                </c:pt>
                <c:pt idx="7">
                  <c:v>243</c:v>
                </c:pt>
                <c:pt idx="8">
                  <c:v>66</c:v>
                </c:pt>
                <c:pt idx="9">
                  <c:v>5</c:v>
                </c:pt>
                <c:pt idx="10">
                  <c:v>6</c:v>
                </c:pt>
                <c:pt idx="11">
                  <c:v>0</c:v>
                </c:pt>
              </c:numCache>
            </c:numRef>
          </c:val>
        </c:ser>
        <c:dLbls>
          <c:showLegendKey val="0"/>
          <c:showVal val="0"/>
          <c:showCatName val="0"/>
          <c:showSerName val="0"/>
          <c:showPercent val="0"/>
          <c:showBubbleSize val="0"/>
        </c:dLbls>
        <c:gapWidth val="150"/>
        <c:axId val="383738072"/>
        <c:axId val="383742384"/>
      </c:barChart>
      <c:catAx>
        <c:axId val="383738072"/>
        <c:scaling>
          <c:orientation val="minMax"/>
        </c:scaling>
        <c:delete val="0"/>
        <c:axPos val="b"/>
        <c:title>
          <c:tx>
            <c:rich>
              <a:bodyPr/>
              <a:lstStyle/>
              <a:p>
                <a:pPr>
                  <a:defRPr/>
                </a:pPr>
                <a:r>
                  <a:rPr lang="en-US"/>
                  <a:t>Bin</a:t>
                </a:r>
              </a:p>
            </c:rich>
          </c:tx>
          <c:overlay val="0"/>
        </c:title>
        <c:numFmt formatCode="General" sourceLinked="0"/>
        <c:majorTickMark val="out"/>
        <c:minorTickMark val="none"/>
        <c:tickLblPos val="nextTo"/>
        <c:crossAx val="383742384"/>
        <c:crosses val="autoZero"/>
        <c:auto val="1"/>
        <c:lblAlgn val="ctr"/>
        <c:lblOffset val="100"/>
        <c:noMultiLvlLbl val="0"/>
      </c:catAx>
      <c:valAx>
        <c:axId val="383742384"/>
        <c:scaling>
          <c:orientation val="minMax"/>
        </c:scaling>
        <c:delete val="0"/>
        <c:axPos val="l"/>
        <c:title>
          <c:tx>
            <c:rich>
              <a:bodyPr/>
              <a:lstStyle/>
              <a:p>
                <a:pPr>
                  <a:defRPr/>
                </a:pPr>
                <a:r>
                  <a:rPr lang="en-US"/>
                  <a:t>Frequency</a:t>
                </a:r>
              </a:p>
            </c:rich>
          </c:tx>
          <c:overlay val="0"/>
        </c:title>
        <c:numFmt formatCode="General" sourceLinked="1"/>
        <c:majorTickMark val="out"/>
        <c:minorTickMark val="none"/>
        <c:tickLblPos val="nextTo"/>
        <c:crossAx val="383738072"/>
        <c:crosses val="autoZero"/>
        <c:crossBetween val="between"/>
      </c:valAx>
    </c:plotArea>
    <c:plotVisOnly val="1"/>
    <c:dispBlanksAs val="gap"/>
    <c:showDLblsOverMax val="0"/>
  </c:chart>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Homoscedasticity</a:t>
            </a:r>
            <a:endParaRPr lang="en-US" dirty="0"/>
          </a:p>
        </c:rich>
      </c:tx>
      <c:overlay val="0"/>
    </c:title>
    <c:autoTitleDeleted val="0"/>
    <c:plotArea>
      <c:layout>
        <c:manualLayout>
          <c:layoutTarget val="inner"/>
          <c:xMode val="edge"/>
          <c:yMode val="edge"/>
          <c:x val="0.18333333333333338"/>
          <c:y val="0.19668346456692917"/>
          <c:w val="0.7346120406824147"/>
          <c:h val="0.6768283464566931"/>
        </c:manualLayout>
      </c:layout>
      <c:scatterChart>
        <c:scatterStyle val="lineMarker"/>
        <c:varyColors val="0"/>
        <c:ser>
          <c:idx val="0"/>
          <c:order val="0"/>
          <c:spPr>
            <a:ln w="25400" cap="flat" cmpd="sng" algn="ctr">
              <a:noFill/>
              <a:prstDash val="solid"/>
            </a:ln>
            <a:effectLst/>
          </c:spPr>
          <c:marker>
            <c:spPr>
              <a:solidFill>
                <a:schemeClr val="lt1"/>
              </a:solidFill>
              <a:ln w="25400" cap="flat" cmpd="sng" algn="ctr">
                <a:solidFill>
                  <a:schemeClr val="accent4"/>
                </a:solidFill>
                <a:prstDash val="solid"/>
              </a:ln>
              <a:effectLst/>
            </c:spPr>
          </c:marker>
          <c:yVal>
            <c:numRef>
              <c:f>tsay!$C$5:$C$153</c:f>
              <c:numCache>
                <c:formatCode>General</c:formatCode>
                <c:ptCount val="149"/>
                <c:pt idx="0" formatCode="0.00E+00">
                  <c:v>6.0000000000000005E-2</c:v>
                </c:pt>
                <c:pt idx="1">
                  <c:v>0.25</c:v>
                </c:pt>
                <c:pt idx="2">
                  <c:v>-0.56999999999999995</c:v>
                </c:pt>
                <c:pt idx="3">
                  <c:v>0.58000000000000007</c:v>
                </c:pt>
                <c:pt idx="4">
                  <c:v>-0.2</c:v>
                </c:pt>
                <c:pt idx="5">
                  <c:v>0.23</c:v>
                </c:pt>
                <c:pt idx="6" formatCode="0.00E+00">
                  <c:v>-4.0000000000000008E-2</c:v>
                </c:pt>
                <c:pt idx="7">
                  <c:v>-0.19</c:v>
                </c:pt>
                <c:pt idx="8" formatCode="0.00E+00">
                  <c:v>3.0000000000000002E-2</c:v>
                </c:pt>
                <c:pt idx="9">
                  <c:v>0.42000000000000004</c:v>
                </c:pt>
                <c:pt idx="10" formatCode="0.00E+00">
                  <c:v>4.0000000000000008E-2</c:v>
                </c:pt>
                <c:pt idx="11">
                  <c:v>0.24000000000000002</c:v>
                </c:pt>
                <c:pt idx="12">
                  <c:v>0.34</c:v>
                </c:pt>
                <c:pt idx="13">
                  <c:v>-0.46</c:v>
                </c:pt>
                <c:pt idx="14">
                  <c:v>-0.18000000000000002</c:v>
                </c:pt>
                <c:pt idx="15" formatCode="0.00E+00">
                  <c:v>-8.0000000000000016E-2</c:v>
                </c:pt>
                <c:pt idx="16">
                  <c:v>0.29000000000000004</c:v>
                </c:pt>
                <c:pt idx="17">
                  <c:v>0.56000000000000005</c:v>
                </c:pt>
                <c:pt idx="18">
                  <c:v>-0.37000000000000005</c:v>
                </c:pt>
                <c:pt idx="19">
                  <c:v>0.2</c:v>
                </c:pt>
                <c:pt idx="20">
                  <c:v>0.54</c:v>
                </c:pt>
                <c:pt idx="21">
                  <c:v>-0.31000000000000005</c:v>
                </c:pt>
                <c:pt idx="22" formatCode="0.00E+00">
                  <c:v>3.0000000000000002E-2</c:v>
                </c:pt>
                <c:pt idx="23">
                  <c:v>0.52</c:v>
                </c:pt>
                <c:pt idx="24">
                  <c:v>-0.70000000000000007</c:v>
                </c:pt>
                <c:pt idx="25">
                  <c:v>0.35000000000000003</c:v>
                </c:pt>
                <c:pt idx="26">
                  <c:v>-0.63000000000000012</c:v>
                </c:pt>
                <c:pt idx="27">
                  <c:v>0.44</c:v>
                </c:pt>
                <c:pt idx="28">
                  <c:v>-0.38000000000000006</c:v>
                </c:pt>
                <c:pt idx="29" formatCode="0.00E+00">
                  <c:v>-1.0000000000000002E-2</c:v>
                </c:pt>
                <c:pt idx="30">
                  <c:v>0.22</c:v>
                </c:pt>
                <c:pt idx="31">
                  <c:v>0.1</c:v>
                </c:pt>
                <c:pt idx="32">
                  <c:v>-0.5</c:v>
                </c:pt>
                <c:pt idx="33" formatCode="0.00E+00">
                  <c:v>1.0000000000000002E-2</c:v>
                </c:pt>
                <c:pt idx="34">
                  <c:v>0.30000000000000004</c:v>
                </c:pt>
                <c:pt idx="35">
                  <c:v>-0.76000000000000012</c:v>
                </c:pt>
                <c:pt idx="36">
                  <c:v>0.52</c:v>
                </c:pt>
                <c:pt idx="37">
                  <c:v>0.15000000000000002</c:v>
                </c:pt>
                <c:pt idx="38" formatCode="0.00E+00">
                  <c:v>6.0000000000000005E-2</c:v>
                </c:pt>
                <c:pt idx="39">
                  <c:v>-0.1</c:v>
                </c:pt>
                <c:pt idx="40">
                  <c:v>0.21000000000000002</c:v>
                </c:pt>
                <c:pt idx="41" formatCode="0.00E+00">
                  <c:v>-1.0000000000000002E-2</c:v>
                </c:pt>
                <c:pt idx="42">
                  <c:v>0.70000000000000007</c:v>
                </c:pt>
                <c:pt idx="43">
                  <c:v>-0.22</c:v>
                </c:pt>
                <c:pt idx="44">
                  <c:v>-0.76000000000000012</c:v>
                </c:pt>
                <c:pt idx="45" formatCode="0.00E+00">
                  <c:v>6.0000000000000005E-2</c:v>
                </c:pt>
                <c:pt idx="46" formatCode="0.00E+00">
                  <c:v>2.0000000000000004E-2</c:v>
                </c:pt>
                <c:pt idx="47">
                  <c:v>-0.17</c:v>
                </c:pt>
                <c:pt idx="48" formatCode="0.00E+00">
                  <c:v>-8.0000000000000016E-2</c:v>
                </c:pt>
                <c:pt idx="49" formatCode="0.00E+00">
                  <c:v>1.0000000000000002E-2</c:v>
                </c:pt>
                <c:pt idx="50">
                  <c:v>0.11</c:v>
                </c:pt>
                <c:pt idx="51">
                  <c:v>-0.39000000000000007</c:v>
                </c:pt>
                <c:pt idx="52" formatCode="0.00E+00">
                  <c:v>1.0000000000000002E-2</c:v>
                </c:pt>
                <c:pt idx="53">
                  <c:v>0.5</c:v>
                </c:pt>
                <c:pt idx="54" formatCode="0.00E+00">
                  <c:v>-2.0000000000000004E-2</c:v>
                </c:pt>
                <c:pt idx="55">
                  <c:v>-0.37000000000000005</c:v>
                </c:pt>
                <c:pt idx="56">
                  <c:v>-0.13</c:v>
                </c:pt>
                <c:pt idx="57" formatCode="0.00E+00">
                  <c:v>0.05</c:v>
                </c:pt>
                <c:pt idx="58">
                  <c:v>0.54</c:v>
                </c:pt>
                <c:pt idx="59">
                  <c:v>-0.46</c:v>
                </c:pt>
                <c:pt idx="60">
                  <c:v>0.25</c:v>
                </c:pt>
                <c:pt idx="61">
                  <c:v>-0.52</c:v>
                </c:pt>
                <c:pt idx="62">
                  <c:v>0.44</c:v>
                </c:pt>
                <c:pt idx="63" formatCode="0.00E+00">
                  <c:v>2.0000000000000004E-2</c:v>
                </c:pt>
                <c:pt idx="64">
                  <c:v>-0.47000000000000003</c:v>
                </c:pt>
                <c:pt idx="65">
                  <c:v>0.21440000000000003</c:v>
                </c:pt>
                <c:pt idx="66">
                  <c:v>0.16664999999999999</c:v>
                </c:pt>
                <c:pt idx="67">
                  <c:v>0.36469000000000001</c:v>
                </c:pt>
                <c:pt idx="68">
                  <c:v>-0.25345000000000001</c:v>
                </c:pt>
                <c:pt idx="69">
                  <c:v>-0.10715000000000001</c:v>
                </c:pt>
                <c:pt idx="70">
                  <c:v>-0.1673</c:v>
                </c:pt>
                <c:pt idx="71">
                  <c:v>0.10767000000000002</c:v>
                </c:pt>
                <c:pt idx="72">
                  <c:v>0.22922000000000001</c:v>
                </c:pt>
                <c:pt idx="73">
                  <c:v>0.48721000000000003</c:v>
                </c:pt>
                <c:pt idx="74">
                  <c:v>0.20926000000000003</c:v>
                </c:pt>
                <c:pt idx="75">
                  <c:v>-0.15671000000000002</c:v>
                </c:pt>
                <c:pt idx="76">
                  <c:v>-0.32123000000000002</c:v>
                </c:pt>
                <c:pt idx="77">
                  <c:v>0.34340000000000004</c:v>
                </c:pt>
                <c:pt idx="78">
                  <c:v>0.33484000000000014</c:v>
                </c:pt>
                <c:pt idx="79">
                  <c:v>0.55528999999999984</c:v>
                </c:pt>
                <c:pt idx="80">
                  <c:v>0.11232</c:v>
                </c:pt>
                <c:pt idx="81">
                  <c:v>-0.42554000000000003</c:v>
                </c:pt>
                <c:pt idx="82">
                  <c:v>0.20516000000000001</c:v>
                </c:pt>
                <c:pt idx="83">
                  <c:v>0.74413000000000007</c:v>
                </c:pt>
                <c:pt idx="84">
                  <c:v>-0.41505000000000003</c:v>
                </c:pt>
                <c:pt idx="85">
                  <c:v>0.70596000000000003</c:v>
                </c:pt>
                <c:pt idx="86">
                  <c:v>-0.34985000000000011</c:v>
                </c:pt>
                <c:pt idx="87">
                  <c:v>-0.10725000000000001</c:v>
                </c:pt>
                <c:pt idx="88">
                  <c:v>0.84164000000000017</c:v>
                </c:pt>
                <c:pt idx="89">
                  <c:v>0.43968000000000007</c:v>
                </c:pt>
                <c:pt idx="90">
                  <c:v>-0.15442000000000003</c:v>
                </c:pt>
                <c:pt idx="91">
                  <c:v>0.26891000000000004</c:v>
                </c:pt>
                <c:pt idx="92">
                  <c:v>0.17582999999999999</c:v>
                </c:pt>
                <c:pt idx="93">
                  <c:v>0.32588000000000011</c:v>
                </c:pt>
                <c:pt idx="94">
                  <c:v>-0.17480999999999999</c:v>
                </c:pt>
                <c:pt idx="95">
                  <c:v>0.31944000000000006</c:v>
                </c:pt>
                <c:pt idx="96">
                  <c:v>-0.71750999999999998</c:v>
                </c:pt>
                <c:pt idx="97">
                  <c:v>-0.25241000000000002</c:v>
                </c:pt>
                <c:pt idx="98">
                  <c:v>0.4922700000000001</c:v>
                </c:pt>
                <c:pt idx="99">
                  <c:v>-0.54059000000000001</c:v>
                </c:pt>
                <c:pt idx="100">
                  <c:v>0.37653000000000009</c:v>
                </c:pt>
                <c:pt idx="101">
                  <c:v>-0.56881999999999999</c:v>
                </c:pt>
                <c:pt idx="102">
                  <c:v>0.98380000000000001</c:v>
                </c:pt>
                <c:pt idx="103">
                  <c:v>0.70284000000000013</c:v>
                </c:pt>
                <c:pt idx="104">
                  <c:v>0.3446300000000001</c:v>
                </c:pt>
                <c:pt idx="105">
                  <c:v>-0.38016000000000005</c:v>
                </c:pt>
                <c:pt idx="106">
                  <c:v>0.25600000000000001</c:v>
                </c:pt>
                <c:pt idx="107">
                  <c:v>-0.14942000000000003</c:v>
                </c:pt>
                <c:pt idx="108">
                  <c:v>0.40266000000000002</c:v>
                </c:pt>
                <c:pt idx="109">
                  <c:v>0.15799000000000002</c:v>
                </c:pt>
                <c:pt idx="110" formatCode="0.00E+00">
                  <c:v>-8.2056000000000018E-2</c:v>
                </c:pt>
                <c:pt idx="111">
                  <c:v>-0.97319999999999995</c:v>
                </c:pt>
                <c:pt idx="112">
                  <c:v>0.26806000000000002</c:v>
                </c:pt>
                <c:pt idx="113">
                  <c:v>-0.66996000000000011</c:v>
                </c:pt>
                <c:pt idx="114" formatCode="0.00E+00">
                  <c:v>7.0868000000000014E-2</c:v>
                </c:pt>
                <c:pt idx="115">
                  <c:v>1.9471000000000001</c:v>
                </c:pt>
                <c:pt idx="116">
                  <c:v>0.36639000000000016</c:v>
                </c:pt>
                <c:pt idx="117">
                  <c:v>-0.77725999999999995</c:v>
                </c:pt>
                <c:pt idx="118">
                  <c:v>1.3188</c:v>
                </c:pt>
                <c:pt idx="119">
                  <c:v>-0.39272000000000007</c:v>
                </c:pt>
                <c:pt idx="120" formatCode="0.00E+00">
                  <c:v>2.3725E-2</c:v>
                </c:pt>
                <c:pt idx="121">
                  <c:v>-0.78866000000000003</c:v>
                </c:pt>
                <c:pt idx="122">
                  <c:v>0.60707999999999995</c:v>
                </c:pt>
                <c:pt idx="123">
                  <c:v>0.64554000000000011</c:v>
                </c:pt>
                <c:pt idx="124">
                  <c:v>1.3813</c:v>
                </c:pt>
                <c:pt idx="125">
                  <c:v>-2.7463000000000002</c:v>
                </c:pt>
                <c:pt idx="126">
                  <c:v>0.91385000000000005</c:v>
                </c:pt>
                <c:pt idx="127">
                  <c:v>-1.3729</c:v>
                </c:pt>
                <c:pt idx="128">
                  <c:v>-1.3141</c:v>
                </c:pt>
                <c:pt idx="129">
                  <c:v>-0.45629999999999998</c:v>
                </c:pt>
                <c:pt idx="130">
                  <c:v>4.6598999999999995</c:v>
                </c:pt>
                <c:pt idx="131">
                  <c:v>-0.99683999999999984</c:v>
                </c:pt>
                <c:pt idx="132">
                  <c:v>-0.99683999999999984</c:v>
                </c:pt>
                <c:pt idx="133">
                  <c:v>-0.99683999999999984</c:v>
                </c:pt>
                <c:pt idx="134">
                  <c:v>2.7223999999999999</c:v>
                </c:pt>
                <c:pt idx="135">
                  <c:v>-0.92440999999999984</c:v>
                </c:pt>
                <c:pt idx="136">
                  <c:v>-0.92440999999999984</c:v>
                </c:pt>
                <c:pt idx="137">
                  <c:v>-2.2416</c:v>
                </c:pt>
                <c:pt idx="138">
                  <c:v>1.1427</c:v>
                </c:pt>
                <c:pt idx="139">
                  <c:v>7.0880999999999998</c:v>
                </c:pt>
                <c:pt idx="140">
                  <c:v>7.0880999999999998</c:v>
                </c:pt>
                <c:pt idx="141">
                  <c:v>-1.2922</c:v>
                </c:pt>
                <c:pt idx="142">
                  <c:v>0.88645999999999991</c:v>
                </c:pt>
                <c:pt idx="143" formatCode="0.00E+00">
                  <c:v>-5.9759000000000007E-2</c:v>
                </c:pt>
                <c:pt idx="144">
                  <c:v>-7.7614999999999998</c:v>
                </c:pt>
                <c:pt idx="145">
                  <c:v>4.6152999999999995</c:v>
                </c:pt>
                <c:pt idx="146">
                  <c:v>4.6152999999999995</c:v>
                </c:pt>
                <c:pt idx="147">
                  <c:v>-4.9972000000000003</c:v>
                </c:pt>
                <c:pt idx="148">
                  <c:v>-4.9972000000000003</c:v>
                </c:pt>
              </c:numCache>
            </c:numRef>
          </c:yVal>
          <c:smooth val="0"/>
        </c:ser>
        <c:dLbls>
          <c:showLegendKey val="0"/>
          <c:showVal val="0"/>
          <c:showCatName val="0"/>
          <c:showSerName val="0"/>
          <c:showPercent val="0"/>
          <c:showBubbleSize val="0"/>
        </c:dLbls>
        <c:axId val="379923096"/>
        <c:axId val="379923488"/>
      </c:scatterChart>
      <c:valAx>
        <c:axId val="379923096"/>
        <c:scaling>
          <c:orientation val="minMax"/>
          <c:max val="180"/>
          <c:min val="1"/>
        </c:scaling>
        <c:delete val="0"/>
        <c:axPos val="b"/>
        <c:numFmt formatCode="[$-409]d\-mmm;@" sourceLinked="0"/>
        <c:majorTickMark val="none"/>
        <c:minorTickMark val="none"/>
        <c:tickLblPos val="low"/>
        <c:crossAx val="379923488"/>
        <c:crosses val="autoZero"/>
        <c:crossBetween val="midCat"/>
      </c:valAx>
      <c:valAx>
        <c:axId val="379923488"/>
        <c:scaling>
          <c:orientation val="minMax"/>
        </c:scaling>
        <c:delete val="0"/>
        <c:axPos val="l"/>
        <c:majorGridlines/>
        <c:numFmt formatCode="#,##0.00" sourceLinked="0"/>
        <c:majorTickMark val="none"/>
        <c:minorTickMark val="none"/>
        <c:tickLblPos val="low"/>
        <c:crossAx val="379923096"/>
        <c:crosses val="autoZero"/>
        <c:crossBetween val="midCat"/>
      </c:valAx>
    </c:plotArea>
    <c:plotVisOnly val="1"/>
    <c:dispBlanksAs val="gap"/>
    <c:showDLblsOverMax val="0"/>
  </c:chart>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Parametric</a:t>
            </a:r>
            <a:r>
              <a:rPr lang="en-US" baseline="0" dirty="0" smtClean="0"/>
              <a:t> Stability</a:t>
            </a:r>
            <a:endParaRPr lang="en-US" dirty="0"/>
          </a:p>
        </c:rich>
      </c:tx>
      <c:overlay val="0"/>
    </c:title>
    <c:autoTitleDeleted val="0"/>
    <c:plotArea>
      <c:layout/>
      <c:scatterChart>
        <c:scatterStyle val="lineMarker"/>
        <c:varyColors val="0"/>
        <c:ser>
          <c:idx val="0"/>
          <c:order val="0"/>
          <c:tx>
            <c:v>History</c:v>
          </c:tx>
          <c:spPr>
            <a:ln w="28575">
              <a:noFill/>
            </a:ln>
          </c:spPr>
          <c:yVal>
            <c:numRef>
              <c:f>simpson!$B$4:$B$95</c:f>
              <c:numCache>
                <c:formatCode>General</c:formatCode>
                <c:ptCount val="92"/>
                <c:pt idx="0">
                  <c:v>0</c:v>
                </c:pt>
                <c:pt idx="1">
                  <c:v>15</c:v>
                </c:pt>
                <c:pt idx="2">
                  <c:v>14</c:v>
                </c:pt>
                <c:pt idx="3">
                  <c:v>6</c:v>
                </c:pt>
                <c:pt idx="4">
                  <c:v>65</c:v>
                </c:pt>
                <c:pt idx="5">
                  <c:v>8</c:v>
                </c:pt>
                <c:pt idx="6">
                  <c:v>8</c:v>
                </c:pt>
                <c:pt idx="7">
                  <c:v>26</c:v>
                </c:pt>
                <c:pt idx="8">
                  <c:v>11</c:v>
                </c:pt>
                <c:pt idx="9">
                  <c:v>19</c:v>
                </c:pt>
                <c:pt idx="10">
                  <c:v>20</c:v>
                </c:pt>
                <c:pt idx="11">
                  <c:v>45</c:v>
                </c:pt>
                <c:pt idx="12">
                  <c:v>24</c:v>
                </c:pt>
                <c:pt idx="13">
                  <c:v>41</c:v>
                </c:pt>
                <c:pt idx="14">
                  <c:v>25</c:v>
                </c:pt>
                <c:pt idx="15">
                  <c:v>14</c:v>
                </c:pt>
                <c:pt idx="16">
                  <c:v>1</c:v>
                </c:pt>
                <c:pt idx="17">
                  <c:v>2</c:v>
                </c:pt>
                <c:pt idx="18">
                  <c:v>27</c:v>
                </c:pt>
                <c:pt idx="19">
                  <c:v>18</c:v>
                </c:pt>
                <c:pt idx="20">
                  <c:v>5</c:v>
                </c:pt>
                <c:pt idx="21">
                  <c:v>11</c:v>
                </c:pt>
                <c:pt idx="22">
                  <c:v>31</c:v>
                </c:pt>
                <c:pt idx="23">
                  <c:v>27</c:v>
                </c:pt>
                <c:pt idx="24">
                  <c:v>22</c:v>
                </c:pt>
                <c:pt idx="25">
                  <c:v>34</c:v>
                </c:pt>
                <c:pt idx="26">
                  <c:v>12</c:v>
                </c:pt>
                <c:pt idx="27">
                  <c:v>12</c:v>
                </c:pt>
                <c:pt idx="28">
                  <c:v>22</c:v>
                </c:pt>
                <c:pt idx="29">
                  <c:v>14</c:v>
                </c:pt>
                <c:pt idx="30">
                  <c:v>81</c:v>
                </c:pt>
                <c:pt idx="31">
                  <c:v>18</c:v>
                </c:pt>
                <c:pt idx="32">
                  <c:v>5</c:v>
                </c:pt>
                <c:pt idx="33">
                  <c:v>11</c:v>
                </c:pt>
                <c:pt idx="34">
                  <c:v>21</c:v>
                </c:pt>
                <c:pt idx="35">
                  <c:v>64</c:v>
                </c:pt>
                <c:pt idx="36">
                  <c:v>20</c:v>
                </c:pt>
                <c:pt idx="37">
                  <c:v>24</c:v>
                </c:pt>
                <c:pt idx="38">
                  <c:v>12</c:v>
                </c:pt>
                <c:pt idx="39">
                  <c:v>12</c:v>
                </c:pt>
                <c:pt idx="40">
                  <c:v>5</c:v>
                </c:pt>
                <c:pt idx="41">
                  <c:v>9</c:v>
                </c:pt>
                <c:pt idx="42">
                  <c:v>19</c:v>
                </c:pt>
                <c:pt idx="43">
                  <c:v>17</c:v>
                </c:pt>
                <c:pt idx="44">
                  <c:v>2</c:v>
                </c:pt>
                <c:pt idx="45">
                  <c:v>7</c:v>
                </c:pt>
                <c:pt idx="46">
                  <c:v>13</c:v>
                </c:pt>
                <c:pt idx="47">
                  <c:v>37</c:v>
                </c:pt>
                <c:pt idx="48">
                  <c:v>29</c:v>
                </c:pt>
                <c:pt idx="49">
                  <c:v>25</c:v>
                </c:pt>
                <c:pt idx="50">
                  <c:v>28</c:v>
                </c:pt>
                <c:pt idx="51">
                  <c:v>16</c:v>
                </c:pt>
                <c:pt idx="52">
                  <c:v>5</c:v>
                </c:pt>
                <c:pt idx="53">
                  <c:v>8</c:v>
                </c:pt>
                <c:pt idx="54">
                  <c:v>21</c:v>
                </c:pt>
                <c:pt idx="55">
                  <c:v>12</c:v>
                </c:pt>
                <c:pt idx="56">
                  <c:v>7</c:v>
                </c:pt>
                <c:pt idx="57">
                  <c:v>6</c:v>
                </c:pt>
                <c:pt idx="58">
                  <c:v>15</c:v>
                </c:pt>
                <c:pt idx="59">
                  <c:v>25</c:v>
                </c:pt>
                <c:pt idx="60">
                  <c:v>27</c:v>
                </c:pt>
                <c:pt idx="61">
                  <c:v>19</c:v>
                </c:pt>
                <c:pt idx="62">
                  <c:v>14</c:v>
                </c:pt>
                <c:pt idx="63">
                  <c:v>26</c:v>
                </c:pt>
                <c:pt idx="64">
                  <c:v>3</c:v>
                </c:pt>
                <c:pt idx="65">
                  <c:v>8</c:v>
                </c:pt>
                <c:pt idx="66">
                  <c:v>19</c:v>
                </c:pt>
                <c:pt idx="67">
                  <c:v>12</c:v>
                </c:pt>
                <c:pt idx="68">
                  <c:v>25</c:v>
                </c:pt>
                <c:pt idx="69">
                  <c:v>0</c:v>
                </c:pt>
                <c:pt idx="70">
                  <c:v>15</c:v>
                </c:pt>
                <c:pt idx="71">
                  <c:v>10</c:v>
                </c:pt>
                <c:pt idx="72">
                  <c:v>20</c:v>
                </c:pt>
                <c:pt idx="73">
                  <c:v>10</c:v>
                </c:pt>
                <c:pt idx="74">
                  <c:v>5</c:v>
                </c:pt>
                <c:pt idx="75">
                  <c:v>5</c:v>
                </c:pt>
                <c:pt idx="76">
                  <c:v>15</c:v>
                </c:pt>
                <c:pt idx="77">
                  <c:v>15</c:v>
                </c:pt>
                <c:pt idx="78">
                  <c:v>5</c:v>
                </c:pt>
                <c:pt idx="79">
                  <c:v>20</c:v>
                </c:pt>
                <c:pt idx="80">
                  <c:v>15</c:v>
                </c:pt>
                <c:pt idx="81">
                  <c:v>5</c:v>
                </c:pt>
                <c:pt idx="82">
                  <c:v>10</c:v>
                </c:pt>
                <c:pt idx="83">
                  <c:v>25</c:v>
                </c:pt>
                <c:pt idx="84">
                  <c:v>15</c:v>
                </c:pt>
                <c:pt idx="85">
                  <c:v>5</c:v>
                </c:pt>
                <c:pt idx="86">
                  <c:v>15</c:v>
                </c:pt>
                <c:pt idx="87">
                  <c:v>20</c:v>
                </c:pt>
                <c:pt idx="88">
                  <c:v>25</c:v>
                </c:pt>
                <c:pt idx="89">
                  <c:v>15</c:v>
                </c:pt>
                <c:pt idx="90">
                  <c:v>0</c:v>
                </c:pt>
                <c:pt idx="91">
                  <c:v>5</c:v>
                </c:pt>
              </c:numCache>
            </c:numRef>
          </c:yVal>
          <c:smooth val="0"/>
        </c:ser>
        <c:ser>
          <c:idx val="1"/>
          <c:order val="1"/>
          <c:tx>
            <c:v>Fit</c:v>
          </c:tx>
          <c:spPr>
            <a:ln w="28575">
              <a:noFill/>
            </a:ln>
          </c:spPr>
          <c:yVal>
            <c:numRef>
              <c:f>simpson!$C$4:$C$95</c:f>
              <c:numCache>
                <c:formatCode>General</c:formatCode>
                <c:ptCount val="92"/>
                <c:pt idx="50">
                  <c:v>27.9999999972</c:v>
                </c:pt>
                <c:pt idx="51">
                  <c:v>12.916666668700001</c:v>
                </c:pt>
                <c:pt idx="52">
                  <c:v>12.916666668700001</c:v>
                </c:pt>
                <c:pt idx="53">
                  <c:v>12.916666668700001</c:v>
                </c:pt>
                <c:pt idx="54">
                  <c:v>12.916666668700001</c:v>
                </c:pt>
                <c:pt idx="55">
                  <c:v>12.916666668700001</c:v>
                </c:pt>
                <c:pt idx="56">
                  <c:v>12.916666668700001</c:v>
                </c:pt>
                <c:pt idx="57">
                  <c:v>12.916666668700001</c:v>
                </c:pt>
                <c:pt idx="58">
                  <c:v>12.916666668700001</c:v>
                </c:pt>
                <c:pt idx="59">
                  <c:v>24.9999999972</c:v>
                </c:pt>
                <c:pt idx="60">
                  <c:v>26.9999999972</c:v>
                </c:pt>
                <c:pt idx="61">
                  <c:v>12.916666668700001</c:v>
                </c:pt>
                <c:pt idx="62">
                  <c:v>12.916666668700001</c:v>
                </c:pt>
                <c:pt idx="63">
                  <c:v>25.9999999972</c:v>
                </c:pt>
                <c:pt idx="64">
                  <c:v>12.916666668700001</c:v>
                </c:pt>
                <c:pt idx="65">
                  <c:v>12.916666668700001</c:v>
                </c:pt>
                <c:pt idx="66">
                  <c:v>12.916666668700001</c:v>
                </c:pt>
                <c:pt idx="67">
                  <c:v>12.916666668700001</c:v>
                </c:pt>
                <c:pt idx="68">
                  <c:v>12.916666668700001</c:v>
                </c:pt>
                <c:pt idx="69">
                  <c:v>-2.8000000000000011E-9</c:v>
                </c:pt>
                <c:pt idx="70">
                  <c:v>12.916666668700001</c:v>
                </c:pt>
                <c:pt idx="71">
                  <c:v>12.916666668700001</c:v>
                </c:pt>
                <c:pt idx="72">
                  <c:v>12.916666668700001</c:v>
                </c:pt>
                <c:pt idx="73">
                  <c:v>12.916666668700001</c:v>
                </c:pt>
                <c:pt idx="74">
                  <c:v>12.916666668700001</c:v>
                </c:pt>
                <c:pt idx="75">
                  <c:v>12.916666668700001</c:v>
                </c:pt>
                <c:pt idx="76">
                  <c:v>12.916666668700001</c:v>
                </c:pt>
                <c:pt idx="77">
                  <c:v>12.916666668700001</c:v>
                </c:pt>
                <c:pt idx="78">
                  <c:v>12.916666668700001</c:v>
                </c:pt>
                <c:pt idx="79">
                  <c:v>12.916666668700001</c:v>
                </c:pt>
                <c:pt idx="80">
                  <c:v>12.916666668700001</c:v>
                </c:pt>
                <c:pt idx="81">
                  <c:v>12.916666668700001</c:v>
                </c:pt>
                <c:pt idx="82">
                  <c:v>12.916666668700001</c:v>
                </c:pt>
                <c:pt idx="83">
                  <c:v>12.916666668700001</c:v>
                </c:pt>
                <c:pt idx="84">
                  <c:v>12.916666668700001</c:v>
                </c:pt>
                <c:pt idx="85">
                  <c:v>12.916666668700001</c:v>
                </c:pt>
                <c:pt idx="86">
                  <c:v>12.916666668700001</c:v>
                </c:pt>
                <c:pt idx="87">
                  <c:v>12.916666668700001</c:v>
                </c:pt>
                <c:pt idx="88">
                  <c:v>12.916666668700001</c:v>
                </c:pt>
                <c:pt idx="89">
                  <c:v>12.916666668700001</c:v>
                </c:pt>
                <c:pt idx="90">
                  <c:v>-2.8000000000000011E-9</c:v>
                </c:pt>
                <c:pt idx="91">
                  <c:v>12.916666668700001</c:v>
                </c:pt>
              </c:numCache>
            </c:numRef>
          </c:yVal>
          <c:smooth val="0"/>
        </c:ser>
        <c:dLbls>
          <c:showLegendKey val="0"/>
          <c:showVal val="0"/>
          <c:showCatName val="0"/>
          <c:showSerName val="0"/>
          <c:showPercent val="0"/>
          <c:showBubbleSize val="0"/>
        </c:dLbls>
        <c:axId val="379916824"/>
        <c:axId val="323428416"/>
      </c:scatterChart>
      <c:valAx>
        <c:axId val="379916824"/>
        <c:scaling>
          <c:orientation val="minMax"/>
        </c:scaling>
        <c:delete val="0"/>
        <c:axPos val="b"/>
        <c:majorTickMark val="out"/>
        <c:minorTickMark val="none"/>
        <c:tickLblPos val="nextTo"/>
        <c:crossAx val="323428416"/>
        <c:crosses val="autoZero"/>
        <c:crossBetween val="midCat"/>
      </c:valAx>
      <c:valAx>
        <c:axId val="323428416"/>
        <c:scaling>
          <c:orientation val="minMax"/>
          <c:min val="0"/>
        </c:scaling>
        <c:delete val="0"/>
        <c:axPos val="l"/>
        <c:majorGridlines/>
        <c:numFmt formatCode="General" sourceLinked="1"/>
        <c:majorTickMark val="out"/>
        <c:minorTickMark val="none"/>
        <c:tickLblPos val="nextTo"/>
        <c:crossAx val="379916824"/>
        <c:crosses val="autoZero"/>
        <c:crossBetween val="midCat"/>
      </c:valAx>
    </c:plotArea>
    <c:legend>
      <c:legendPos val="r"/>
      <c:overlay val="0"/>
    </c:legend>
    <c:plotVisOnly val="1"/>
    <c:dispBlanksAs val="gap"/>
    <c:showDLblsOverMax val="0"/>
  </c:chart>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Original</a:t>
            </a:r>
            <a:r>
              <a:rPr lang="en-US" baseline="0" dirty="0" smtClean="0"/>
              <a:t> Series normality not required</a:t>
            </a:r>
            <a:endParaRPr lang="en-US" dirty="0"/>
          </a:p>
        </c:rich>
      </c:tx>
      <c:layout>
        <c:manualLayout>
          <c:xMode val="edge"/>
          <c:yMode val="edge"/>
          <c:x val="0.17884848484848484"/>
          <c:y val="2.19542383780831E-2"/>
        </c:manualLayout>
      </c:layout>
      <c:overlay val="0"/>
    </c:title>
    <c:autoTitleDeleted val="0"/>
    <c:plotArea>
      <c:layout/>
      <c:barChart>
        <c:barDir val="col"/>
        <c:grouping val="clustered"/>
        <c:varyColors val="0"/>
        <c:ser>
          <c:idx val="0"/>
          <c:order val="0"/>
          <c:tx>
            <c:v>Frequency</c:v>
          </c:tx>
          <c:invertIfNegative val="0"/>
          <c:cat>
            <c:strRef>
              <c:f>Sheet3!$F$8:$F$20</c:f>
              <c:strCache>
                <c:ptCount val="13"/>
                <c:pt idx="0">
                  <c:v>9.75</c:v>
                </c:pt>
                <c:pt idx="1">
                  <c:v>10.20416667</c:v>
                </c:pt>
                <c:pt idx="2">
                  <c:v>10.65833333</c:v>
                </c:pt>
                <c:pt idx="3">
                  <c:v>11.1125</c:v>
                </c:pt>
                <c:pt idx="4">
                  <c:v>11.56666667</c:v>
                </c:pt>
                <c:pt idx="5">
                  <c:v>12.02083333</c:v>
                </c:pt>
                <c:pt idx="6">
                  <c:v>12.475</c:v>
                </c:pt>
                <c:pt idx="7">
                  <c:v>12.92916667</c:v>
                </c:pt>
                <c:pt idx="8">
                  <c:v>13.38333333</c:v>
                </c:pt>
                <c:pt idx="9">
                  <c:v>13.8375</c:v>
                </c:pt>
                <c:pt idx="10">
                  <c:v>14.29166667</c:v>
                </c:pt>
                <c:pt idx="11">
                  <c:v>14.74583333</c:v>
                </c:pt>
                <c:pt idx="12">
                  <c:v>More</c:v>
                </c:pt>
              </c:strCache>
            </c:strRef>
          </c:cat>
          <c:val>
            <c:numRef>
              <c:f>Sheet3!$G$8:$G$20</c:f>
              <c:numCache>
                <c:formatCode>General</c:formatCode>
                <c:ptCount val="13"/>
                <c:pt idx="0">
                  <c:v>1</c:v>
                </c:pt>
                <c:pt idx="1">
                  <c:v>5</c:v>
                </c:pt>
                <c:pt idx="2">
                  <c:v>24</c:v>
                </c:pt>
                <c:pt idx="3">
                  <c:v>33</c:v>
                </c:pt>
                <c:pt idx="4">
                  <c:v>16</c:v>
                </c:pt>
                <c:pt idx="5">
                  <c:v>6</c:v>
                </c:pt>
                <c:pt idx="6">
                  <c:v>5</c:v>
                </c:pt>
                <c:pt idx="7">
                  <c:v>11</c:v>
                </c:pt>
                <c:pt idx="8">
                  <c:v>31</c:v>
                </c:pt>
                <c:pt idx="9">
                  <c:v>14</c:v>
                </c:pt>
                <c:pt idx="10">
                  <c:v>2</c:v>
                </c:pt>
                <c:pt idx="11">
                  <c:v>0</c:v>
                </c:pt>
                <c:pt idx="12">
                  <c:v>2</c:v>
                </c:pt>
              </c:numCache>
            </c:numRef>
          </c:val>
        </c:ser>
        <c:dLbls>
          <c:showLegendKey val="0"/>
          <c:showVal val="0"/>
          <c:showCatName val="0"/>
          <c:showSerName val="0"/>
          <c:showPercent val="0"/>
          <c:showBubbleSize val="0"/>
        </c:dLbls>
        <c:gapWidth val="150"/>
        <c:axId val="323430768"/>
        <c:axId val="323429984"/>
      </c:barChart>
      <c:catAx>
        <c:axId val="323430768"/>
        <c:scaling>
          <c:orientation val="minMax"/>
        </c:scaling>
        <c:delete val="1"/>
        <c:axPos val="b"/>
        <c:numFmt formatCode="0.00" sourceLinked="0"/>
        <c:majorTickMark val="out"/>
        <c:minorTickMark val="none"/>
        <c:tickLblPos val="none"/>
        <c:crossAx val="323429984"/>
        <c:crosses val="autoZero"/>
        <c:auto val="1"/>
        <c:lblAlgn val="ctr"/>
        <c:lblOffset val="100"/>
        <c:noMultiLvlLbl val="0"/>
      </c:catAx>
      <c:valAx>
        <c:axId val="323429984"/>
        <c:scaling>
          <c:orientation val="minMax"/>
        </c:scaling>
        <c:delete val="0"/>
        <c:axPos val="l"/>
        <c:title>
          <c:tx>
            <c:rich>
              <a:bodyPr/>
              <a:lstStyle/>
              <a:p>
                <a:pPr>
                  <a:defRPr/>
                </a:pPr>
                <a:r>
                  <a:rPr lang="en-US"/>
                  <a:t>Frequency</a:t>
                </a:r>
              </a:p>
            </c:rich>
          </c:tx>
          <c:overlay val="0"/>
        </c:title>
        <c:numFmt formatCode="General" sourceLinked="1"/>
        <c:majorTickMark val="out"/>
        <c:minorTickMark val="none"/>
        <c:tickLblPos val="nextTo"/>
        <c:crossAx val="323430768"/>
        <c:crosses val="autoZero"/>
        <c:crossBetween val="between"/>
      </c:valAx>
    </c:plotArea>
    <c:plotVisOnly val="1"/>
    <c:dispBlanksAs val="gap"/>
    <c:showDLblsOverMax val="0"/>
  </c:chart>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Simulated (Period 4)</a:t>
            </a:r>
          </a:p>
        </c:rich>
      </c:tx>
      <c:overlay val="0"/>
    </c:title>
    <c:autoTitleDeleted val="0"/>
    <c:plotArea>
      <c:layout/>
      <c:barChart>
        <c:barDir val="col"/>
        <c:grouping val="clustered"/>
        <c:varyColors val="0"/>
        <c:ser>
          <c:idx val="0"/>
          <c:order val="0"/>
          <c:invertIfNegative val="0"/>
          <c:cat>
            <c:numRef>
              <c:f>CheaterCheater!$L$11:$L$21</c:f>
              <c:numCache>
                <c:formatCode>General</c:formatCode>
                <c:ptCount val="11"/>
                <c:pt idx="0">
                  <c:v>12.58</c:v>
                </c:pt>
                <c:pt idx="1">
                  <c:v>12.76</c:v>
                </c:pt>
                <c:pt idx="2">
                  <c:v>12.94</c:v>
                </c:pt>
                <c:pt idx="3">
                  <c:v>13.12</c:v>
                </c:pt>
                <c:pt idx="4">
                  <c:v>13.3</c:v>
                </c:pt>
                <c:pt idx="5">
                  <c:v>13.48</c:v>
                </c:pt>
                <c:pt idx="6">
                  <c:v>13.6</c:v>
                </c:pt>
                <c:pt idx="7">
                  <c:v>13.9</c:v>
                </c:pt>
                <c:pt idx="8">
                  <c:v>14</c:v>
                </c:pt>
                <c:pt idx="9">
                  <c:v>14.1</c:v>
                </c:pt>
                <c:pt idx="10">
                  <c:v>14.2</c:v>
                </c:pt>
              </c:numCache>
            </c:numRef>
          </c:cat>
          <c:val>
            <c:numRef>
              <c:f>CheaterCheater!$M$11:$M$21</c:f>
              <c:numCache>
                <c:formatCode>General</c:formatCode>
                <c:ptCount val="11"/>
                <c:pt idx="0">
                  <c:v>11</c:v>
                </c:pt>
                <c:pt idx="1">
                  <c:v>25</c:v>
                </c:pt>
                <c:pt idx="2">
                  <c:v>29</c:v>
                </c:pt>
                <c:pt idx="3">
                  <c:v>67</c:v>
                </c:pt>
                <c:pt idx="4">
                  <c:v>77</c:v>
                </c:pt>
                <c:pt idx="5">
                  <c:v>78</c:v>
                </c:pt>
                <c:pt idx="6">
                  <c:v>94</c:v>
                </c:pt>
                <c:pt idx="7">
                  <c:v>54</c:v>
                </c:pt>
                <c:pt idx="8">
                  <c:v>28</c:v>
                </c:pt>
                <c:pt idx="9">
                  <c:v>23</c:v>
                </c:pt>
                <c:pt idx="10">
                  <c:v>14</c:v>
                </c:pt>
              </c:numCache>
            </c:numRef>
          </c:val>
        </c:ser>
        <c:dLbls>
          <c:showLegendKey val="0"/>
          <c:showVal val="0"/>
          <c:showCatName val="0"/>
          <c:showSerName val="0"/>
          <c:showPercent val="0"/>
          <c:showBubbleSize val="0"/>
        </c:dLbls>
        <c:gapWidth val="150"/>
        <c:axId val="322110512"/>
        <c:axId val="383720712"/>
      </c:barChart>
      <c:catAx>
        <c:axId val="322110512"/>
        <c:scaling>
          <c:orientation val="minMax"/>
        </c:scaling>
        <c:delete val="0"/>
        <c:axPos val="b"/>
        <c:numFmt formatCode="General" sourceLinked="1"/>
        <c:majorTickMark val="out"/>
        <c:minorTickMark val="none"/>
        <c:tickLblPos val="nextTo"/>
        <c:crossAx val="383720712"/>
        <c:crosses val="autoZero"/>
        <c:auto val="1"/>
        <c:lblAlgn val="ctr"/>
        <c:lblOffset val="100"/>
        <c:noMultiLvlLbl val="0"/>
      </c:catAx>
      <c:valAx>
        <c:axId val="383720712"/>
        <c:scaling>
          <c:orientation val="minMax"/>
        </c:scaling>
        <c:delete val="0"/>
        <c:axPos val="l"/>
        <c:title>
          <c:tx>
            <c:rich>
              <a:bodyPr/>
              <a:lstStyle/>
              <a:p>
                <a:pPr>
                  <a:defRPr/>
                </a:pPr>
                <a:r>
                  <a:rPr lang="en-US"/>
                  <a:t>Frequency</a:t>
                </a:r>
              </a:p>
            </c:rich>
          </c:tx>
          <c:overlay val="0"/>
        </c:title>
        <c:numFmt formatCode="General" sourceLinked="1"/>
        <c:majorTickMark val="out"/>
        <c:minorTickMark val="none"/>
        <c:tickLblPos val="nextTo"/>
        <c:crossAx val="322110512"/>
        <c:crosses val="autoZero"/>
        <c:crossBetween val="between"/>
      </c:valAx>
    </c:plotArea>
    <c:plotVisOnly val="1"/>
    <c:dispBlanksAs val="gap"/>
    <c:showDLblsOverMax val="0"/>
  </c:chart>
  <c:spPr>
    <a:solidFill>
      <a:schemeClr val="accent2"/>
    </a:solidFill>
    <a:ln w="38100" cap="flat" cmpd="sng" algn="ctr">
      <a:solidFill>
        <a:schemeClr val="lt1"/>
      </a:solidFill>
      <a:prstDash val="solid"/>
    </a:ln>
    <a:effectLst>
      <a:outerShdw blurRad="40000" dist="20000" dir="5400000" rotWithShape="0">
        <a:srgbClr val="000000">
          <a:alpha val="38000"/>
        </a:srgbClr>
      </a:outerShdw>
    </a:effectLst>
  </c:spPr>
  <c:txPr>
    <a:bodyPr/>
    <a:lstStyle/>
    <a:p>
      <a:pPr>
        <a:defRPr>
          <a:solidFill>
            <a:schemeClr val="lt1"/>
          </a:solidFill>
          <a:latin typeface="+mn-lt"/>
          <a:ea typeface="+mn-ea"/>
          <a:cs typeface="+mn-cs"/>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Simulated (Period 1)</a:t>
            </a:r>
          </a:p>
        </c:rich>
      </c:tx>
      <c:overlay val="0"/>
    </c:title>
    <c:autoTitleDeleted val="0"/>
    <c:plotArea>
      <c:layout>
        <c:manualLayout>
          <c:layoutTarget val="inner"/>
          <c:xMode val="edge"/>
          <c:yMode val="edge"/>
          <c:x val="0.14755046528274876"/>
          <c:y val="0.21588541666666669"/>
          <c:w val="0.81002529229300901"/>
          <c:h val="0.55842068569553804"/>
        </c:manualLayout>
      </c:layout>
      <c:barChart>
        <c:barDir val="col"/>
        <c:grouping val="clustered"/>
        <c:varyColors val="0"/>
        <c:ser>
          <c:idx val="0"/>
          <c:order val="0"/>
          <c:invertIfNegative val="0"/>
          <c:cat>
            <c:numRef>
              <c:f>CheaterCheater!$J$30:$J$39</c:f>
              <c:numCache>
                <c:formatCode>General</c:formatCode>
                <c:ptCount val="10"/>
                <c:pt idx="0">
                  <c:v>12.950000000000001</c:v>
                </c:pt>
                <c:pt idx="1">
                  <c:v>13.16</c:v>
                </c:pt>
                <c:pt idx="2">
                  <c:v>13.360000000000001</c:v>
                </c:pt>
                <c:pt idx="3">
                  <c:v>13.57</c:v>
                </c:pt>
                <c:pt idx="4">
                  <c:v>13.77</c:v>
                </c:pt>
                <c:pt idx="5">
                  <c:v>13.97</c:v>
                </c:pt>
                <c:pt idx="6">
                  <c:v>14.18</c:v>
                </c:pt>
                <c:pt idx="7">
                  <c:v>14.38</c:v>
                </c:pt>
                <c:pt idx="8">
                  <c:v>14.58</c:v>
                </c:pt>
                <c:pt idx="9">
                  <c:v>14.79</c:v>
                </c:pt>
              </c:numCache>
            </c:numRef>
          </c:cat>
          <c:val>
            <c:numRef>
              <c:f>CheaterCheater!$K$30:$K$39</c:f>
              <c:numCache>
                <c:formatCode>General</c:formatCode>
                <c:ptCount val="10"/>
                <c:pt idx="0">
                  <c:v>30</c:v>
                </c:pt>
                <c:pt idx="1">
                  <c:v>64</c:v>
                </c:pt>
                <c:pt idx="2">
                  <c:v>133</c:v>
                </c:pt>
                <c:pt idx="3">
                  <c:v>145</c:v>
                </c:pt>
                <c:pt idx="4">
                  <c:v>82</c:v>
                </c:pt>
                <c:pt idx="5">
                  <c:v>30</c:v>
                </c:pt>
                <c:pt idx="6">
                  <c:v>13</c:v>
                </c:pt>
                <c:pt idx="7">
                  <c:v>0</c:v>
                </c:pt>
                <c:pt idx="8">
                  <c:v>0</c:v>
                </c:pt>
                <c:pt idx="9">
                  <c:v>1</c:v>
                </c:pt>
              </c:numCache>
            </c:numRef>
          </c:val>
        </c:ser>
        <c:dLbls>
          <c:showLegendKey val="0"/>
          <c:showVal val="0"/>
          <c:showCatName val="0"/>
          <c:showSerName val="0"/>
          <c:showPercent val="0"/>
          <c:showBubbleSize val="0"/>
        </c:dLbls>
        <c:gapWidth val="150"/>
        <c:axId val="383718360"/>
        <c:axId val="383719536"/>
      </c:barChart>
      <c:catAx>
        <c:axId val="383718360"/>
        <c:scaling>
          <c:orientation val="minMax"/>
        </c:scaling>
        <c:delete val="0"/>
        <c:axPos val="b"/>
        <c:numFmt formatCode="General" sourceLinked="1"/>
        <c:majorTickMark val="out"/>
        <c:minorTickMark val="none"/>
        <c:tickLblPos val="nextTo"/>
        <c:crossAx val="383719536"/>
        <c:crosses val="autoZero"/>
        <c:auto val="1"/>
        <c:lblAlgn val="ctr"/>
        <c:lblOffset val="100"/>
        <c:noMultiLvlLbl val="0"/>
      </c:catAx>
      <c:valAx>
        <c:axId val="383719536"/>
        <c:scaling>
          <c:orientation val="minMax"/>
        </c:scaling>
        <c:delete val="0"/>
        <c:axPos val="l"/>
        <c:title>
          <c:tx>
            <c:rich>
              <a:bodyPr/>
              <a:lstStyle/>
              <a:p>
                <a:pPr>
                  <a:defRPr/>
                </a:pPr>
                <a:r>
                  <a:rPr lang="en-US"/>
                  <a:t>Frequency</a:t>
                </a:r>
              </a:p>
            </c:rich>
          </c:tx>
          <c:overlay val="0"/>
        </c:title>
        <c:numFmt formatCode="General" sourceLinked="1"/>
        <c:majorTickMark val="out"/>
        <c:minorTickMark val="none"/>
        <c:tickLblPos val="nextTo"/>
        <c:crossAx val="383718360"/>
        <c:crosses val="autoZero"/>
        <c:crossBetween val="between"/>
      </c:valAx>
    </c:plotArea>
    <c:plotVisOnly val="1"/>
    <c:dispBlanksAs val="gap"/>
    <c:showDLblsOverMax val="0"/>
  </c:chart>
  <c:spPr>
    <a:solidFill>
      <a:schemeClr val="accent6"/>
    </a:solidFill>
    <a:ln w="38100" cap="flat" cmpd="sng" algn="ctr">
      <a:solidFill>
        <a:schemeClr val="lt1"/>
      </a:solidFill>
      <a:prstDash val="solid"/>
    </a:ln>
    <a:effectLst>
      <a:outerShdw blurRad="40000" dist="20000" dir="5400000" rotWithShape="0">
        <a:srgbClr val="000000">
          <a:alpha val="38000"/>
        </a:srgbClr>
      </a:outerShdw>
    </a:effectLst>
  </c:spPr>
  <c:txPr>
    <a:bodyPr/>
    <a:lstStyle/>
    <a:p>
      <a:pPr>
        <a:defRPr>
          <a:solidFill>
            <a:schemeClr val="lt1"/>
          </a:solidFill>
          <a:latin typeface="+mn-lt"/>
          <a:ea typeface="+mn-ea"/>
          <a:cs typeface="+mn-cs"/>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Simulated (Period 4)</a:t>
            </a:r>
          </a:p>
        </c:rich>
      </c:tx>
      <c:overlay val="0"/>
    </c:title>
    <c:autoTitleDeleted val="0"/>
    <c:plotArea>
      <c:layout/>
      <c:barChart>
        <c:barDir val="col"/>
        <c:grouping val="clustered"/>
        <c:varyColors val="0"/>
        <c:ser>
          <c:idx val="0"/>
          <c:order val="0"/>
          <c:invertIfNegative val="0"/>
          <c:cat>
            <c:numRef>
              <c:f>CheaterCheater!$L$11:$L$21</c:f>
              <c:numCache>
                <c:formatCode>General</c:formatCode>
                <c:ptCount val="11"/>
                <c:pt idx="0">
                  <c:v>12.58</c:v>
                </c:pt>
                <c:pt idx="1">
                  <c:v>12.76</c:v>
                </c:pt>
                <c:pt idx="2">
                  <c:v>12.94</c:v>
                </c:pt>
                <c:pt idx="3">
                  <c:v>13.12</c:v>
                </c:pt>
                <c:pt idx="4">
                  <c:v>13.3</c:v>
                </c:pt>
                <c:pt idx="5">
                  <c:v>13.48</c:v>
                </c:pt>
                <c:pt idx="6">
                  <c:v>13.6</c:v>
                </c:pt>
                <c:pt idx="7">
                  <c:v>13.9</c:v>
                </c:pt>
                <c:pt idx="8">
                  <c:v>14</c:v>
                </c:pt>
                <c:pt idx="9">
                  <c:v>14.1</c:v>
                </c:pt>
                <c:pt idx="10">
                  <c:v>14.2</c:v>
                </c:pt>
              </c:numCache>
            </c:numRef>
          </c:cat>
          <c:val>
            <c:numRef>
              <c:f>CheaterCheater!$M$11:$M$21</c:f>
              <c:numCache>
                <c:formatCode>General</c:formatCode>
                <c:ptCount val="11"/>
                <c:pt idx="0">
                  <c:v>11</c:v>
                </c:pt>
                <c:pt idx="1">
                  <c:v>25</c:v>
                </c:pt>
                <c:pt idx="2">
                  <c:v>29</c:v>
                </c:pt>
                <c:pt idx="3">
                  <c:v>67</c:v>
                </c:pt>
                <c:pt idx="4">
                  <c:v>77</c:v>
                </c:pt>
                <c:pt idx="5">
                  <c:v>78</c:v>
                </c:pt>
                <c:pt idx="6">
                  <c:v>94</c:v>
                </c:pt>
                <c:pt idx="7">
                  <c:v>54</c:v>
                </c:pt>
                <c:pt idx="8">
                  <c:v>28</c:v>
                </c:pt>
                <c:pt idx="9">
                  <c:v>23</c:v>
                </c:pt>
                <c:pt idx="10">
                  <c:v>14</c:v>
                </c:pt>
              </c:numCache>
            </c:numRef>
          </c:val>
        </c:ser>
        <c:dLbls>
          <c:showLegendKey val="0"/>
          <c:showVal val="0"/>
          <c:showCatName val="0"/>
          <c:showSerName val="0"/>
          <c:showPercent val="0"/>
          <c:showBubbleSize val="0"/>
        </c:dLbls>
        <c:gapWidth val="150"/>
        <c:axId val="383717968"/>
        <c:axId val="383718752"/>
      </c:barChart>
      <c:catAx>
        <c:axId val="383717968"/>
        <c:scaling>
          <c:orientation val="minMax"/>
        </c:scaling>
        <c:delete val="0"/>
        <c:axPos val="b"/>
        <c:numFmt formatCode="General" sourceLinked="1"/>
        <c:majorTickMark val="out"/>
        <c:minorTickMark val="none"/>
        <c:tickLblPos val="nextTo"/>
        <c:crossAx val="383718752"/>
        <c:crosses val="autoZero"/>
        <c:auto val="1"/>
        <c:lblAlgn val="ctr"/>
        <c:lblOffset val="100"/>
        <c:noMultiLvlLbl val="0"/>
      </c:catAx>
      <c:valAx>
        <c:axId val="383718752"/>
        <c:scaling>
          <c:orientation val="minMax"/>
        </c:scaling>
        <c:delete val="0"/>
        <c:axPos val="l"/>
        <c:title>
          <c:tx>
            <c:rich>
              <a:bodyPr/>
              <a:lstStyle/>
              <a:p>
                <a:pPr>
                  <a:defRPr/>
                </a:pPr>
                <a:r>
                  <a:rPr lang="en-US"/>
                  <a:t>Frequency</a:t>
                </a:r>
              </a:p>
            </c:rich>
          </c:tx>
          <c:overlay val="0"/>
        </c:title>
        <c:numFmt formatCode="General" sourceLinked="1"/>
        <c:majorTickMark val="out"/>
        <c:minorTickMark val="none"/>
        <c:tickLblPos val="nextTo"/>
        <c:crossAx val="383717968"/>
        <c:crosses val="autoZero"/>
        <c:crossBetween val="between"/>
      </c:valAx>
    </c:plotArea>
    <c:plotVisOnly val="1"/>
    <c:dispBlanksAs val="gap"/>
    <c:showDLblsOverMax val="0"/>
  </c:chart>
  <c:spPr>
    <a:solidFill>
      <a:schemeClr val="accent2"/>
    </a:solidFill>
    <a:ln w="38100" cap="flat" cmpd="sng" algn="ctr">
      <a:solidFill>
        <a:schemeClr val="lt1"/>
      </a:solidFill>
      <a:prstDash val="solid"/>
    </a:ln>
    <a:effectLst>
      <a:outerShdw blurRad="40000" dist="20000" dir="5400000" rotWithShape="0">
        <a:srgbClr val="000000">
          <a:alpha val="38000"/>
        </a:srgbClr>
      </a:outerShdw>
    </a:effectLst>
  </c:spPr>
  <c:txPr>
    <a:bodyPr/>
    <a:lstStyle/>
    <a:p>
      <a:pPr>
        <a:defRPr>
          <a:solidFill>
            <a:schemeClr val="lt1"/>
          </a:solidFill>
          <a:latin typeface="+mn-lt"/>
          <a:ea typeface="+mn-ea"/>
          <a:cs typeface="+mn-cs"/>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Simulated (Period 1)</a:t>
            </a:r>
          </a:p>
        </c:rich>
      </c:tx>
      <c:overlay val="0"/>
    </c:title>
    <c:autoTitleDeleted val="0"/>
    <c:plotArea>
      <c:layout>
        <c:manualLayout>
          <c:layoutTarget val="inner"/>
          <c:xMode val="edge"/>
          <c:yMode val="edge"/>
          <c:x val="0.14755046528274876"/>
          <c:y val="0.21588541666666669"/>
          <c:w val="0.81002529229300901"/>
          <c:h val="0.55842068569553804"/>
        </c:manualLayout>
      </c:layout>
      <c:barChart>
        <c:barDir val="col"/>
        <c:grouping val="clustered"/>
        <c:varyColors val="0"/>
        <c:ser>
          <c:idx val="0"/>
          <c:order val="0"/>
          <c:invertIfNegative val="0"/>
          <c:cat>
            <c:numRef>
              <c:f>CheaterCheater!$J$30:$J$39</c:f>
              <c:numCache>
                <c:formatCode>General</c:formatCode>
                <c:ptCount val="10"/>
                <c:pt idx="0">
                  <c:v>12.950000000000001</c:v>
                </c:pt>
                <c:pt idx="1">
                  <c:v>13.16</c:v>
                </c:pt>
                <c:pt idx="2">
                  <c:v>13.360000000000001</c:v>
                </c:pt>
                <c:pt idx="3">
                  <c:v>13.57</c:v>
                </c:pt>
                <c:pt idx="4">
                  <c:v>13.77</c:v>
                </c:pt>
                <c:pt idx="5">
                  <c:v>13.97</c:v>
                </c:pt>
                <c:pt idx="6">
                  <c:v>14.18</c:v>
                </c:pt>
                <c:pt idx="7">
                  <c:v>14.38</c:v>
                </c:pt>
                <c:pt idx="8">
                  <c:v>14.58</c:v>
                </c:pt>
                <c:pt idx="9">
                  <c:v>14.79</c:v>
                </c:pt>
              </c:numCache>
            </c:numRef>
          </c:cat>
          <c:val>
            <c:numRef>
              <c:f>CheaterCheater!$K$30:$K$39</c:f>
              <c:numCache>
                <c:formatCode>General</c:formatCode>
                <c:ptCount val="10"/>
                <c:pt idx="0">
                  <c:v>30</c:v>
                </c:pt>
                <c:pt idx="1">
                  <c:v>64</c:v>
                </c:pt>
                <c:pt idx="2">
                  <c:v>133</c:v>
                </c:pt>
                <c:pt idx="3">
                  <c:v>145</c:v>
                </c:pt>
                <c:pt idx="4">
                  <c:v>82</c:v>
                </c:pt>
                <c:pt idx="5">
                  <c:v>30</c:v>
                </c:pt>
                <c:pt idx="6">
                  <c:v>13</c:v>
                </c:pt>
                <c:pt idx="7">
                  <c:v>0</c:v>
                </c:pt>
                <c:pt idx="8">
                  <c:v>0</c:v>
                </c:pt>
                <c:pt idx="9">
                  <c:v>1</c:v>
                </c:pt>
              </c:numCache>
            </c:numRef>
          </c:val>
        </c:ser>
        <c:dLbls>
          <c:showLegendKey val="0"/>
          <c:showVal val="0"/>
          <c:showCatName val="0"/>
          <c:showSerName val="0"/>
          <c:showPercent val="0"/>
          <c:showBubbleSize val="0"/>
        </c:dLbls>
        <c:gapWidth val="150"/>
        <c:axId val="383720320"/>
        <c:axId val="383717576"/>
      </c:barChart>
      <c:catAx>
        <c:axId val="383720320"/>
        <c:scaling>
          <c:orientation val="minMax"/>
        </c:scaling>
        <c:delete val="0"/>
        <c:axPos val="b"/>
        <c:numFmt formatCode="General" sourceLinked="1"/>
        <c:majorTickMark val="out"/>
        <c:minorTickMark val="none"/>
        <c:tickLblPos val="nextTo"/>
        <c:crossAx val="383717576"/>
        <c:crosses val="autoZero"/>
        <c:auto val="1"/>
        <c:lblAlgn val="ctr"/>
        <c:lblOffset val="100"/>
        <c:noMultiLvlLbl val="0"/>
      </c:catAx>
      <c:valAx>
        <c:axId val="383717576"/>
        <c:scaling>
          <c:orientation val="minMax"/>
        </c:scaling>
        <c:delete val="0"/>
        <c:axPos val="l"/>
        <c:title>
          <c:tx>
            <c:rich>
              <a:bodyPr/>
              <a:lstStyle/>
              <a:p>
                <a:pPr>
                  <a:defRPr/>
                </a:pPr>
                <a:r>
                  <a:rPr lang="en-US"/>
                  <a:t>Frequency</a:t>
                </a:r>
              </a:p>
            </c:rich>
          </c:tx>
          <c:overlay val="0"/>
        </c:title>
        <c:numFmt formatCode="General" sourceLinked="1"/>
        <c:majorTickMark val="out"/>
        <c:minorTickMark val="none"/>
        <c:tickLblPos val="nextTo"/>
        <c:crossAx val="383720320"/>
        <c:crosses val="autoZero"/>
        <c:crossBetween val="between"/>
      </c:valAx>
    </c:plotArea>
    <c:plotVisOnly val="1"/>
    <c:dispBlanksAs val="gap"/>
    <c:showDLblsOverMax val="0"/>
  </c:chart>
  <c:spPr>
    <a:solidFill>
      <a:schemeClr val="accent6"/>
    </a:solidFill>
    <a:ln w="38100" cap="flat" cmpd="sng" algn="ctr">
      <a:solidFill>
        <a:schemeClr val="lt1"/>
      </a:solidFill>
      <a:prstDash val="solid"/>
    </a:ln>
    <a:effectLst>
      <a:outerShdw blurRad="40000" dist="20000" dir="5400000" rotWithShape="0">
        <a:srgbClr val="000000">
          <a:alpha val="38000"/>
        </a:srgbClr>
      </a:outerShdw>
    </a:effectLst>
  </c:spPr>
  <c:txPr>
    <a:bodyPr/>
    <a:lstStyle/>
    <a:p>
      <a:pPr>
        <a:defRPr>
          <a:solidFill>
            <a:schemeClr val="lt1"/>
          </a:solidFill>
          <a:latin typeface="+mn-lt"/>
          <a:ea typeface="+mn-ea"/>
          <a:cs typeface="+mn-cs"/>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Robust (Period 1)</a:t>
            </a:r>
          </a:p>
        </c:rich>
      </c:tx>
      <c:overlay val="0"/>
    </c:title>
    <c:autoTitleDeleted val="0"/>
    <c:plotArea>
      <c:layout>
        <c:manualLayout>
          <c:layoutTarget val="inner"/>
          <c:xMode val="edge"/>
          <c:yMode val="edge"/>
          <c:x val="0.1618079217370556"/>
          <c:y val="0.17830869936262908"/>
          <c:w val="0.80485874492961107"/>
          <c:h val="0.59335865113426389"/>
        </c:manualLayout>
      </c:layout>
      <c:barChart>
        <c:barDir val="col"/>
        <c:grouping val="clustered"/>
        <c:varyColors val="0"/>
        <c:ser>
          <c:idx val="0"/>
          <c:order val="0"/>
          <c:tx>
            <c:v>Frequency</c:v>
          </c:tx>
          <c:invertIfNegative val="0"/>
          <c:cat>
            <c:strRef>
              <c:f>PumpkinEater!$D$2:$D$13</c:f>
              <c:strCache>
                <c:ptCount val="12"/>
                <c:pt idx="0">
                  <c:v>252.6</c:v>
                </c:pt>
                <c:pt idx="1">
                  <c:v>253.5</c:v>
                </c:pt>
                <c:pt idx="2">
                  <c:v>254.3</c:v>
                </c:pt>
                <c:pt idx="3">
                  <c:v>255.2</c:v>
                </c:pt>
                <c:pt idx="4">
                  <c:v>256.1</c:v>
                </c:pt>
                <c:pt idx="5">
                  <c:v>256.9</c:v>
                </c:pt>
                <c:pt idx="6">
                  <c:v>257.8</c:v>
                </c:pt>
                <c:pt idx="7">
                  <c:v>258.7</c:v>
                </c:pt>
                <c:pt idx="8">
                  <c:v>259.5</c:v>
                </c:pt>
                <c:pt idx="9">
                  <c:v>260.4</c:v>
                </c:pt>
                <c:pt idx="10">
                  <c:v>261.3</c:v>
                </c:pt>
                <c:pt idx="11">
                  <c:v>More</c:v>
                </c:pt>
              </c:strCache>
            </c:strRef>
          </c:cat>
          <c:val>
            <c:numRef>
              <c:f>PumpkinEater!$E$2:$E$13</c:f>
              <c:numCache>
                <c:formatCode>General</c:formatCode>
                <c:ptCount val="12"/>
                <c:pt idx="0">
                  <c:v>3</c:v>
                </c:pt>
                <c:pt idx="1">
                  <c:v>1</c:v>
                </c:pt>
                <c:pt idx="2">
                  <c:v>0</c:v>
                </c:pt>
                <c:pt idx="3">
                  <c:v>0</c:v>
                </c:pt>
                <c:pt idx="4">
                  <c:v>0</c:v>
                </c:pt>
                <c:pt idx="5">
                  <c:v>0</c:v>
                </c:pt>
                <c:pt idx="6">
                  <c:v>103</c:v>
                </c:pt>
                <c:pt idx="7">
                  <c:v>243</c:v>
                </c:pt>
                <c:pt idx="8">
                  <c:v>103</c:v>
                </c:pt>
                <c:pt idx="9">
                  <c:v>3</c:v>
                </c:pt>
                <c:pt idx="10">
                  <c:v>4</c:v>
                </c:pt>
                <c:pt idx="11">
                  <c:v>1</c:v>
                </c:pt>
              </c:numCache>
            </c:numRef>
          </c:val>
        </c:ser>
        <c:dLbls>
          <c:showLegendKey val="0"/>
          <c:showVal val="0"/>
          <c:showCatName val="0"/>
          <c:showSerName val="0"/>
          <c:showPercent val="0"/>
          <c:showBubbleSize val="0"/>
        </c:dLbls>
        <c:gapWidth val="150"/>
        <c:axId val="383742776"/>
        <c:axId val="383745128"/>
      </c:barChart>
      <c:catAx>
        <c:axId val="383742776"/>
        <c:scaling>
          <c:orientation val="minMax"/>
        </c:scaling>
        <c:delete val="0"/>
        <c:axPos val="b"/>
        <c:numFmt formatCode="General" sourceLinked="0"/>
        <c:majorTickMark val="out"/>
        <c:minorTickMark val="none"/>
        <c:tickLblPos val="nextTo"/>
        <c:crossAx val="383745128"/>
        <c:crosses val="autoZero"/>
        <c:auto val="1"/>
        <c:lblAlgn val="ctr"/>
        <c:lblOffset val="100"/>
        <c:noMultiLvlLbl val="0"/>
      </c:catAx>
      <c:valAx>
        <c:axId val="383745128"/>
        <c:scaling>
          <c:orientation val="minMax"/>
        </c:scaling>
        <c:delete val="0"/>
        <c:axPos val="l"/>
        <c:title>
          <c:tx>
            <c:rich>
              <a:bodyPr/>
              <a:lstStyle/>
              <a:p>
                <a:pPr>
                  <a:defRPr/>
                </a:pPr>
                <a:r>
                  <a:rPr lang="en-US"/>
                  <a:t>Frequency</a:t>
                </a:r>
              </a:p>
            </c:rich>
          </c:tx>
          <c:overlay val="0"/>
        </c:title>
        <c:numFmt formatCode="General" sourceLinked="1"/>
        <c:majorTickMark val="out"/>
        <c:minorTickMark val="none"/>
        <c:tickLblPos val="nextTo"/>
        <c:crossAx val="383742776"/>
        <c:crosses val="autoZero"/>
        <c:crossBetween val="between"/>
      </c:valAx>
    </c:plotArea>
    <c:plotVisOnly val="1"/>
    <c:dispBlanksAs val="gap"/>
    <c:showDLblsOverMax val="0"/>
  </c:chart>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8A04764-0951-43F2-9E29-6A15147C2B68}" type="datetimeFigureOut">
              <a:rPr lang="en-US" smtClean="0"/>
              <a:pPr/>
              <a:t>4/12/2016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8C65B31-16B7-430E-A302-4111AB125C5C}" type="slidenum">
              <a:rPr lang="en-US" smtClean="0"/>
              <a:pPr/>
              <a:t>‹#›</a:t>
            </a:fld>
            <a:endParaRPr lang="en-US"/>
          </a:p>
        </p:txBody>
      </p:sp>
    </p:spTree>
    <p:extLst>
      <p:ext uri="{BB962C8B-B14F-4D97-AF65-F5344CB8AC3E}">
        <p14:creationId xmlns:p14="http://schemas.microsoft.com/office/powerpoint/2010/main" val="1366291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Normality – This is the “common” histogram. </a:t>
            </a:r>
          </a:p>
          <a:p>
            <a:r>
              <a:rPr lang="en-US" dirty="0" smtClean="0"/>
              <a:t>Parametric Stability – I took</a:t>
            </a:r>
            <a:r>
              <a:rPr lang="en-US" baseline="0" dirty="0" smtClean="0"/>
              <a:t> </a:t>
            </a:r>
            <a:r>
              <a:rPr lang="en-US" baseline="0" dirty="0" err="1" smtClean="0"/>
              <a:t>pizza.asc</a:t>
            </a:r>
            <a:r>
              <a:rPr lang="en-US" baseline="0" dirty="0" smtClean="0"/>
              <a:t> and </a:t>
            </a:r>
            <a:r>
              <a:rPr lang="en-US" baseline="0" dirty="0" err="1" smtClean="0"/>
              <a:t>advert.asc</a:t>
            </a:r>
            <a:r>
              <a:rPr lang="en-US" baseline="0" dirty="0" smtClean="0"/>
              <a:t> and merged them. </a:t>
            </a:r>
            <a:r>
              <a:rPr lang="en-US" baseline="0" dirty="0" err="1" smtClean="0"/>
              <a:t>Autobox</a:t>
            </a:r>
            <a:r>
              <a:rPr lang="en-US" baseline="0" dirty="0" smtClean="0"/>
              <a:t> rightly detected a parametric break.</a:t>
            </a:r>
          </a:p>
          <a:p>
            <a:r>
              <a:rPr lang="en-US" baseline="0" dirty="0" smtClean="0"/>
              <a:t>Homoscedasticity – I took </a:t>
            </a:r>
            <a:r>
              <a:rPr lang="en-US" baseline="0" dirty="0" err="1" smtClean="0"/>
              <a:t>common.asc</a:t>
            </a:r>
            <a:r>
              <a:rPr lang="en-US" baseline="0" dirty="0" smtClean="0"/>
              <a:t> and did some alchemy on it. The resultant plot is the </a:t>
            </a:r>
            <a:r>
              <a:rPr lang="en-US" baseline="0" dirty="0" err="1" smtClean="0"/>
              <a:t>Tsay</a:t>
            </a:r>
            <a:r>
              <a:rPr lang="en-US" baseline="0" dirty="0" smtClean="0"/>
              <a:t> test in action.</a:t>
            </a:r>
          </a:p>
          <a:p>
            <a:r>
              <a:rPr lang="en-US" baseline="0" dirty="0" smtClean="0"/>
              <a:t>Robust to Outliers --  </a:t>
            </a:r>
            <a:r>
              <a:rPr lang="en-US" baseline="0" dirty="0" err="1" smtClean="0"/>
              <a:t>pizza.asc</a:t>
            </a:r>
            <a:r>
              <a:rPr lang="en-US" baseline="0" dirty="0" smtClean="0"/>
              <a:t> </a:t>
            </a:r>
            <a:r>
              <a:rPr lang="en-US" baseline="0" dirty="0" smtClean="0">
                <a:sym typeface="Wingdings" panose="05000000000000000000" pitchFamily="2" charset="2"/>
              </a:rPr>
              <a:t> Error (No AID) is </a:t>
            </a:r>
            <a:r>
              <a:rPr lang="en-US" baseline="0" dirty="0" err="1" smtClean="0">
                <a:sym typeface="Wingdings" panose="05000000000000000000" pitchFamily="2" charset="2"/>
              </a:rPr>
              <a:t>autobox</a:t>
            </a:r>
            <a:r>
              <a:rPr lang="en-US" baseline="0" dirty="0" smtClean="0">
                <a:sym typeface="Wingdings" panose="05000000000000000000" pitchFamily="2" charset="2"/>
              </a:rPr>
              <a:t> with </a:t>
            </a:r>
            <a:r>
              <a:rPr lang="en-US" baseline="0" dirty="0" err="1" smtClean="0">
                <a:sym typeface="Wingdings" panose="05000000000000000000" pitchFamily="2" charset="2"/>
              </a:rPr>
              <a:t>noseasp</a:t>
            </a:r>
            <a:r>
              <a:rPr lang="en-US" baseline="0" dirty="0" smtClean="0">
                <a:sym typeface="Wingdings" panose="05000000000000000000" pitchFamily="2" charset="2"/>
              </a:rPr>
              <a:t>, and </a:t>
            </a:r>
            <a:r>
              <a:rPr lang="en-US" baseline="0" dirty="0" err="1" smtClean="0">
                <a:sym typeface="Wingdings" panose="05000000000000000000" pitchFamily="2" charset="2"/>
              </a:rPr>
              <a:t>nopulse</a:t>
            </a:r>
            <a:r>
              <a:rPr lang="en-US" baseline="0" dirty="0" smtClean="0">
                <a:sym typeface="Wingdings" panose="05000000000000000000" pitchFamily="2" charset="2"/>
              </a:rPr>
              <a:t>; this plot is clearly missing some key points to the dataset.</a:t>
            </a:r>
          </a:p>
          <a:p>
            <a:r>
              <a:rPr lang="en-US" baseline="0" dirty="0" smtClean="0">
                <a:sym typeface="Wingdings" panose="05000000000000000000" pitchFamily="2" charset="2"/>
              </a:rPr>
              <a:t>		       Error (SP only) is </a:t>
            </a:r>
            <a:r>
              <a:rPr lang="en-US" baseline="0" dirty="0" err="1" smtClean="0">
                <a:sym typeface="Wingdings" panose="05000000000000000000" pitchFamily="2" charset="2"/>
              </a:rPr>
              <a:t>autobox</a:t>
            </a:r>
            <a:r>
              <a:rPr lang="en-US" baseline="0" dirty="0" smtClean="0">
                <a:sym typeface="Wingdings" panose="05000000000000000000" pitchFamily="2" charset="2"/>
              </a:rPr>
              <a:t> with </a:t>
            </a:r>
            <a:r>
              <a:rPr lang="en-US" baseline="0" dirty="0" err="1" smtClean="0">
                <a:sym typeface="Wingdings" panose="05000000000000000000" pitchFamily="2" charset="2"/>
              </a:rPr>
              <a:t>nopulse</a:t>
            </a:r>
            <a:r>
              <a:rPr lang="en-US" baseline="0" dirty="0" smtClean="0">
                <a:sym typeface="Wingdings" panose="05000000000000000000" pitchFamily="2" charset="2"/>
              </a:rPr>
              <a:t>; this plot is clearly </a:t>
            </a:r>
            <a:r>
              <a:rPr lang="en-US" baseline="0" dirty="0" err="1" smtClean="0">
                <a:sym typeface="Wingdings" panose="05000000000000000000" pitchFamily="2" charset="2"/>
              </a:rPr>
              <a:t>overfit</a:t>
            </a:r>
            <a:r>
              <a:rPr lang="en-US" baseline="0" dirty="0" smtClean="0">
                <a:sym typeface="Wingdings" panose="05000000000000000000" pitchFamily="2" charset="2"/>
              </a:rPr>
              <a:t>.</a:t>
            </a:r>
          </a:p>
          <a:p>
            <a:r>
              <a:rPr lang="en-US" baseline="0" dirty="0" smtClean="0">
                <a:sym typeface="Wingdings" panose="05000000000000000000" pitchFamily="2" charset="2"/>
              </a:rPr>
              <a:t>                                              Error (both) is regular </a:t>
            </a:r>
            <a:r>
              <a:rPr lang="en-US" baseline="0" dirty="0" err="1" smtClean="0">
                <a:sym typeface="Wingdings" panose="05000000000000000000" pitchFamily="2" charset="2"/>
              </a:rPr>
              <a:t>autobox</a:t>
            </a:r>
            <a:r>
              <a:rPr lang="en-US" baseline="0" dirty="0" smtClean="0">
                <a:sym typeface="Wingdings" panose="05000000000000000000" pitchFamily="2" charset="2"/>
              </a:rPr>
              <a:t>; this is clearly a random error process.</a:t>
            </a:r>
            <a:endParaRPr lang="en-US" dirty="0"/>
          </a:p>
        </p:txBody>
      </p:sp>
      <p:sp>
        <p:nvSpPr>
          <p:cNvPr id="4" name="Slide Number Placeholder 3"/>
          <p:cNvSpPr>
            <a:spLocks noGrp="1"/>
          </p:cNvSpPr>
          <p:nvPr>
            <p:ph type="sldNum" sz="quarter" idx="10"/>
          </p:nvPr>
        </p:nvSpPr>
        <p:spPr/>
        <p:txBody>
          <a:bodyPr/>
          <a:lstStyle/>
          <a:p>
            <a:fld id="{F8C65B31-16B7-430E-A302-4111AB125C5C}" type="slidenum">
              <a:rPr lang="en-US" smtClean="0"/>
              <a:pPr/>
              <a:t>7</a:t>
            </a:fld>
            <a:endParaRPr lang="en-US"/>
          </a:p>
        </p:txBody>
      </p:sp>
    </p:spTree>
    <p:extLst>
      <p:ext uri="{BB962C8B-B14F-4D97-AF65-F5344CB8AC3E}">
        <p14:creationId xmlns:p14="http://schemas.microsoft.com/office/powerpoint/2010/main" val="889968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Fix for size</a:t>
            </a:r>
            <a:endParaRPr lang="en-US" dirty="0"/>
          </a:p>
        </p:txBody>
      </p:sp>
      <p:sp>
        <p:nvSpPr>
          <p:cNvPr id="4" name="Slide Number Placeholder 3"/>
          <p:cNvSpPr>
            <a:spLocks noGrp="1"/>
          </p:cNvSpPr>
          <p:nvPr>
            <p:ph type="sldNum" sz="quarter" idx="10"/>
          </p:nvPr>
        </p:nvSpPr>
        <p:spPr/>
        <p:txBody>
          <a:bodyPr/>
          <a:lstStyle/>
          <a:p>
            <a:fld id="{18557B61-AEF7-4911-87E5-EF02C3746FAC}" type="slidenum">
              <a:rPr lang="en-US" smtClean="0"/>
              <a:pPr/>
              <a:t>32</a:t>
            </a:fld>
            <a:endParaRPr lang="en-US"/>
          </a:p>
        </p:txBody>
      </p:sp>
    </p:spTree>
    <p:extLst>
      <p:ext uri="{BB962C8B-B14F-4D97-AF65-F5344CB8AC3E}">
        <p14:creationId xmlns:p14="http://schemas.microsoft.com/office/powerpoint/2010/main" val="892169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 residual series</a:t>
            </a:r>
            <a:endParaRPr lang="en-US" dirty="0"/>
          </a:p>
        </p:txBody>
      </p:sp>
      <p:sp>
        <p:nvSpPr>
          <p:cNvPr id="4" name="Slide Number Placeholder 3"/>
          <p:cNvSpPr>
            <a:spLocks noGrp="1"/>
          </p:cNvSpPr>
          <p:nvPr>
            <p:ph type="sldNum" sz="quarter" idx="10"/>
          </p:nvPr>
        </p:nvSpPr>
        <p:spPr/>
        <p:txBody>
          <a:bodyPr/>
          <a:lstStyle/>
          <a:p>
            <a:fld id="{F8C65B31-16B7-430E-A302-4111AB125C5C}" type="slidenum">
              <a:rPr lang="en-US" smtClean="0"/>
              <a:pPr/>
              <a:t>33</a:t>
            </a:fld>
            <a:endParaRPr lang="en-US"/>
          </a:p>
        </p:txBody>
      </p:sp>
    </p:spTree>
    <p:extLst>
      <p:ext uri="{BB962C8B-B14F-4D97-AF65-F5344CB8AC3E}">
        <p14:creationId xmlns:p14="http://schemas.microsoft.com/office/powerpoint/2010/main" val="2249729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 residual series</a:t>
            </a:r>
            <a:endParaRPr lang="en-US" dirty="0"/>
          </a:p>
        </p:txBody>
      </p:sp>
      <p:sp>
        <p:nvSpPr>
          <p:cNvPr id="4" name="Slide Number Placeholder 3"/>
          <p:cNvSpPr>
            <a:spLocks noGrp="1"/>
          </p:cNvSpPr>
          <p:nvPr>
            <p:ph type="sldNum" sz="quarter" idx="10"/>
          </p:nvPr>
        </p:nvSpPr>
        <p:spPr/>
        <p:txBody>
          <a:bodyPr/>
          <a:lstStyle/>
          <a:p>
            <a:fld id="{F8C65B31-16B7-430E-A302-4111AB125C5C}" type="slidenum">
              <a:rPr lang="en-US" smtClean="0"/>
              <a:pPr/>
              <a:t>34</a:t>
            </a:fld>
            <a:endParaRPr lang="en-US"/>
          </a:p>
        </p:txBody>
      </p:sp>
    </p:spTree>
    <p:extLst>
      <p:ext uri="{BB962C8B-B14F-4D97-AF65-F5344CB8AC3E}">
        <p14:creationId xmlns:p14="http://schemas.microsoft.com/office/powerpoint/2010/main" val="2399496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Shouldn’t use OLS or fixed vector</a:t>
            </a:r>
            <a:endParaRPr lang="en-US" dirty="0"/>
          </a:p>
        </p:txBody>
      </p:sp>
      <p:sp>
        <p:nvSpPr>
          <p:cNvPr id="4" name="Slide Number Placeholder 3"/>
          <p:cNvSpPr>
            <a:spLocks noGrp="1"/>
          </p:cNvSpPr>
          <p:nvPr>
            <p:ph type="sldNum" sz="quarter" idx="10"/>
          </p:nvPr>
        </p:nvSpPr>
        <p:spPr/>
        <p:txBody>
          <a:bodyPr/>
          <a:lstStyle/>
          <a:p>
            <a:fld id="{F8C65B31-16B7-430E-A302-4111AB125C5C}" type="slidenum">
              <a:rPr lang="en-US" smtClean="0"/>
              <a:pPr/>
              <a:t>39</a:t>
            </a:fld>
            <a:endParaRPr lang="en-US"/>
          </a:p>
        </p:txBody>
      </p:sp>
    </p:spTree>
    <p:extLst>
      <p:ext uri="{BB962C8B-B14F-4D97-AF65-F5344CB8AC3E}">
        <p14:creationId xmlns:p14="http://schemas.microsoft.com/office/powerpoint/2010/main" val="1360191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Fifth</a:t>
            </a:r>
            <a:r>
              <a:rPr lang="en-US" baseline="0" dirty="0" smtClean="0"/>
              <a:t> bullet point – don’t use OLS</a:t>
            </a:r>
            <a:endParaRPr lang="en-US" dirty="0"/>
          </a:p>
        </p:txBody>
      </p:sp>
      <p:sp>
        <p:nvSpPr>
          <p:cNvPr id="4" name="Slide Number Placeholder 3"/>
          <p:cNvSpPr>
            <a:spLocks noGrp="1"/>
          </p:cNvSpPr>
          <p:nvPr>
            <p:ph type="sldNum" sz="quarter" idx="10"/>
          </p:nvPr>
        </p:nvSpPr>
        <p:spPr/>
        <p:txBody>
          <a:bodyPr/>
          <a:lstStyle/>
          <a:p>
            <a:fld id="{F8C65B31-16B7-430E-A302-4111AB125C5C}" type="slidenum">
              <a:rPr lang="en-US" smtClean="0"/>
              <a:pPr/>
              <a:t>40</a:t>
            </a:fld>
            <a:endParaRPr lang="en-US"/>
          </a:p>
        </p:txBody>
      </p:sp>
    </p:spTree>
    <p:extLst>
      <p:ext uri="{BB962C8B-B14F-4D97-AF65-F5344CB8AC3E}">
        <p14:creationId xmlns:p14="http://schemas.microsoft.com/office/powerpoint/2010/main" val="1900191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Leaf</a:t>
            </a:r>
            <a:endParaRPr lang="en-US" dirty="0"/>
          </a:p>
        </p:txBody>
      </p:sp>
      <p:sp>
        <p:nvSpPr>
          <p:cNvPr id="4" name="Slide Number Placeholder 3"/>
          <p:cNvSpPr>
            <a:spLocks noGrp="1"/>
          </p:cNvSpPr>
          <p:nvPr>
            <p:ph type="sldNum" sz="quarter" idx="10"/>
          </p:nvPr>
        </p:nvSpPr>
        <p:spPr/>
        <p:txBody>
          <a:bodyPr/>
          <a:lstStyle/>
          <a:p>
            <a:fld id="{F8C65B31-16B7-430E-A302-4111AB125C5C}" type="slidenum">
              <a:rPr lang="en-US" smtClean="0"/>
              <a:pPr/>
              <a:t>53</a:t>
            </a:fld>
            <a:endParaRPr lang="en-US"/>
          </a:p>
        </p:txBody>
      </p:sp>
    </p:spTree>
    <p:extLst>
      <p:ext uri="{BB962C8B-B14F-4D97-AF65-F5344CB8AC3E}">
        <p14:creationId xmlns:p14="http://schemas.microsoft.com/office/powerpoint/2010/main" val="1885811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F30824-AE32-4711-A622-9A025F6A05B7}"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C5D9F-005A-4297-84AE-4AAA4F0B5D10}" type="slidenum">
              <a:rPr lang="en-US" smtClean="0"/>
              <a:pPr/>
              <a:t>‹#›</a:t>
            </a:fld>
            <a:endParaRPr lang="en-US"/>
          </a:p>
        </p:txBody>
      </p:sp>
    </p:spTree>
    <p:extLst>
      <p:ext uri="{BB962C8B-B14F-4D97-AF65-F5344CB8AC3E}">
        <p14:creationId xmlns:p14="http://schemas.microsoft.com/office/powerpoint/2010/main" val="26312429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F30824-AE32-4711-A622-9A025F6A05B7}" type="datetimeFigureOut">
              <a:rPr lang="en-US" smtClean="0"/>
              <a:pPr/>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AC5D9F-005A-4297-84AE-4AAA4F0B5D10}" type="slidenum">
              <a:rPr lang="en-US" smtClean="0"/>
              <a:pPr/>
              <a:t>‹#›</a:t>
            </a:fld>
            <a:endParaRPr lang="en-US"/>
          </a:p>
        </p:txBody>
      </p:sp>
    </p:spTree>
    <p:extLst>
      <p:ext uri="{BB962C8B-B14F-4D97-AF65-F5344CB8AC3E}">
        <p14:creationId xmlns:p14="http://schemas.microsoft.com/office/powerpoint/2010/main" val="66640418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F30824-AE32-4711-A622-9A025F6A05B7}"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C5D9F-005A-4297-84AE-4AAA4F0B5D10}" type="slidenum">
              <a:rPr lang="en-US" smtClean="0"/>
              <a:pPr/>
              <a:t>‹#›</a:t>
            </a:fld>
            <a:endParaRPr lang="en-US"/>
          </a:p>
        </p:txBody>
      </p:sp>
    </p:spTree>
    <p:extLst>
      <p:ext uri="{BB962C8B-B14F-4D97-AF65-F5344CB8AC3E}">
        <p14:creationId xmlns:p14="http://schemas.microsoft.com/office/powerpoint/2010/main" val="82409826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F30824-AE32-4711-A622-9A025F6A05B7}"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C5D9F-005A-4297-84AE-4AAA4F0B5D10}" type="slidenum">
              <a:rPr lang="en-US" smtClean="0"/>
              <a:pPr/>
              <a:t>‹#›</a:t>
            </a:fld>
            <a:endParaRPr lang="en-US"/>
          </a:p>
        </p:txBody>
      </p:sp>
    </p:spTree>
    <p:extLst>
      <p:ext uri="{BB962C8B-B14F-4D97-AF65-F5344CB8AC3E}">
        <p14:creationId xmlns:p14="http://schemas.microsoft.com/office/powerpoint/2010/main" val="405360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F30824-AE32-4711-A622-9A025F6A05B7}"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C5D9F-005A-4297-84AE-4AAA4F0B5D10}" type="slidenum">
              <a:rPr lang="en-US" smtClean="0"/>
              <a:pPr/>
              <a:t>‹#›</a:t>
            </a:fld>
            <a:endParaRPr lang="en-US"/>
          </a:p>
        </p:txBody>
      </p:sp>
    </p:spTree>
    <p:extLst>
      <p:ext uri="{BB962C8B-B14F-4D97-AF65-F5344CB8AC3E}">
        <p14:creationId xmlns:p14="http://schemas.microsoft.com/office/powerpoint/2010/main" val="8392556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F30824-AE32-4711-A622-9A025F6A05B7}"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C5D9F-005A-4297-84AE-4AAA4F0B5D10}" type="slidenum">
              <a:rPr lang="en-US" smtClean="0"/>
              <a:pPr/>
              <a:t>‹#›</a:t>
            </a:fld>
            <a:endParaRPr lang="en-US"/>
          </a:p>
        </p:txBody>
      </p:sp>
      <p:sp>
        <p:nvSpPr>
          <p:cNvPr id="8" name="Text Placeholder 7"/>
          <p:cNvSpPr>
            <a:spLocks noGrp="1"/>
          </p:cNvSpPr>
          <p:nvPr>
            <p:ph type="body" sz="quarter" idx="13"/>
          </p:nvPr>
        </p:nvSpPr>
        <p:spPr>
          <a:xfrm>
            <a:off x="457200" y="5486400"/>
            <a:ext cx="8153400" cy="685800"/>
          </a:xfrm>
        </p:spPr>
        <p:txBody>
          <a:bodyPr/>
          <a:lstStyle>
            <a:lvl1pPr marL="0" indent="0">
              <a:buNone/>
              <a:defRPr i="1"/>
            </a:lvl1pPr>
            <a:lvl2pPr>
              <a:defRPr i="1"/>
            </a:lvl2pPr>
            <a:lvl3pPr>
              <a:defRPr i="1"/>
            </a:lvl3pPr>
            <a:lvl4pPr>
              <a:defRPr i="1"/>
            </a:lvl4pPr>
            <a:lvl5pPr>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174963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81000" y="4800600"/>
            <a:ext cx="7772400" cy="1500187"/>
          </a:xfrm>
        </p:spPr>
        <p:txBody>
          <a:bodyPr anchor="b">
            <a:normAutofit/>
          </a:bodyPr>
          <a:lstStyle>
            <a:lvl1pPr marL="0" indent="0">
              <a:buNone/>
              <a:defRPr sz="320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67F30824-AE32-4711-A622-9A025F6A05B7}"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C5D9F-005A-4297-84AE-4AAA4F0B5D10}" type="slidenum">
              <a:rPr lang="en-US" smtClean="0"/>
              <a:pPr/>
              <a:t>‹#›</a:t>
            </a:fld>
            <a:endParaRPr lang="en-US"/>
          </a:p>
        </p:txBody>
      </p:sp>
      <p:sp>
        <p:nvSpPr>
          <p:cNvPr id="8" name="Picture Placeholder 7"/>
          <p:cNvSpPr>
            <a:spLocks noGrp="1"/>
          </p:cNvSpPr>
          <p:nvPr>
            <p:ph type="pic" sz="quarter" idx="13"/>
          </p:nvPr>
        </p:nvSpPr>
        <p:spPr>
          <a:xfrm>
            <a:off x="1524000" y="2133600"/>
            <a:ext cx="6172200" cy="2362200"/>
          </a:xfrm>
        </p:spPr>
        <p:txBody>
          <a:bodyPr/>
          <a:lstStyle/>
          <a:p>
            <a:endParaRPr lang="en-US"/>
          </a:p>
        </p:txBody>
      </p:sp>
    </p:spTree>
    <p:extLst>
      <p:ext uri="{BB962C8B-B14F-4D97-AF65-F5344CB8AC3E}">
        <p14:creationId xmlns:p14="http://schemas.microsoft.com/office/powerpoint/2010/main" val="20945428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s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F30824-AE32-4711-A622-9A025F6A05B7}" type="datetimeFigureOut">
              <a:rPr lang="en-US" smtClean="0"/>
              <a:pPr/>
              <a:t>4/12/2016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AC5D9F-005A-4297-84AE-4AAA4F0B5D10}" type="slidenum">
              <a:rPr lang="en-US" smtClean="0"/>
              <a:pPr/>
              <a:t>‹#›</a:t>
            </a:fld>
            <a:endParaRPr lang="en-US"/>
          </a:p>
        </p:txBody>
      </p:sp>
      <p:sp>
        <p:nvSpPr>
          <p:cNvPr id="7" name="Text Placeholder 6"/>
          <p:cNvSpPr>
            <a:spLocks noGrp="1"/>
          </p:cNvSpPr>
          <p:nvPr>
            <p:ph type="body" sz="quarter" idx="13"/>
          </p:nvPr>
        </p:nvSpPr>
        <p:spPr>
          <a:xfrm>
            <a:off x="1447800" y="1981200"/>
            <a:ext cx="6096000" cy="121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6"/>
          <p:cNvSpPr>
            <a:spLocks noGrp="1"/>
          </p:cNvSpPr>
          <p:nvPr>
            <p:ph type="body" sz="quarter" idx="14"/>
          </p:nvPr>
        </p:nvSpPr>
        <p:spPr>
          <a:xfrm>
            <a:off x="1600200" y="4038600"/>
            <a:ext cx="6096000" cy="121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564480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68"/>
            <a:ext cx="8229600" cy="1143000"/>
          </a:xfrm>
        </p:spPr>
        <p:txBody>
          <a:bodyPr/>
          <a:lstStyle/>
          <a:p>
            <a:r>
              <a:rPr lang="en-US" smtClean="0"/>
              <a:t>Click to edit Master title style</a:t>
            </a:r>
            <a:endParaRPr lang="en-US"/>
          </a:p>
        </p:txBody>
      </p:sp>
      <p:sp>
        <p:nvSpPr>
          <p:cNvPr id="11" name="Text Placeholder 10"/>
          <p:cNvSpPr>
            <a:spLocks noGrp="1"/>
          </p:cNvSpPr>
          <p:nvPr>
            <p:ph type="body" sz="quarter" idx="14"/>
          </p:nvPr>
        </p:nvSpPr>
        <p:spPr>
          <a:xfrm>
            <a:off x="457200" y="5943600"/>
            <a:ext cx="3657600" cy="457200"/>
          </a:xfrm>
        </p:spPr>
        <p:txBody>
          <a:bodyPr>
            <a:noAutofit/>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0"/>
          <p:cNvSpPr>
            <a:spLocks noGrp="1"/>
          </p:cNvSpPr>
          <p:nvPr>
            <p:ph type="body" sz="quarter" idx="15"/>
          </p:nvPr>
        </p:nvSpPr>
        <p:spPr>
          <a:xfrm>
            <a:off x="4724400" y="5943600"/>
            <a:ext cx="3657600" cy="457200"/>
          </a:xfrm>
        </p:spPr>
        <p:txBody>
          <a:bodyPr>
            <a:noAutofit/>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8"/>
          <p:cNvSpPr>
            <a:spLocks noGrp="1"/>
          </p:cNvSpPr>
          <p:nvPr>
            <p:ph type="pic" sz="quarter" idx="17"/>
          </p:nvPr>
        </p:nvSpPr>
        <p:spPr>
          <a:xfrm>
            <a:off x="609600" y="1295400"/>
            <a:ext cx="3581400" cy="1905000"/>
          </a:xfrm>
        </p:spPr>
        <p:txBody>
          <a:bodyPr/>
          <a:lstStyle/>
          <a:p>
            <a:endParaRPr lang="en-US"/>
          </a:p>
        </p:txBody>
      </p:sp>
      <p:sp>
        <p:nvSpPr>
          <p:cNvPr id="15" name="Picture Placeholder 8"/>
          <p:cNvSpPr>
            <a:spLocks noGrp="1"/>
          </p:cNvSpPr>
          <p:nvPr>
            <p:ph type="pic" sz="quarter" idx="18"/>
          </p:nvPr>
        </p:nvSpPr>
        <p:spPr>
          <a:xfrm>
            <a:off x="609600" y="3810000"/>
            <a:ext cx="3581400" cy="1905000"/>
          </a:xfrm>
        </p:spPr>
        <p:txBody>
          <a:bodyPr/>
          <a:lstStyle/>
          <a:p>
            <a:endParaRPr lang="en-US"/>
          </a:p>
        </p:txBody>
      </p:sp>
      <p:sp>
        <p:nvSpPr>
          <p:cNvPr id="16" name="Picture Placeholder 8"/>
          <p:cNvSpPr>
            <a:spLocks noGrp="1"/>
          </p:cNvSpPr>
          <p:nvPr>
            <p:ph type="pic" sz="quarter" idx="19"/>
          </p:nvPr>
        </p:nvSpPr>
        <p:spPr>
          <a:xfrm>
            <a:off x="4724400" y="1295400"/>
            <a:ext cx="3581400" cy="1905000"/>
          </a:xfrm>
        </p:spPr>
        <p:txBody>
          <a:bodyPr/>
          <a:lstStyle/>
          <a:p>
            <a:endParaRPr lang="en-US"/>
          </a:p>
        </p:txBody>
      </p:sp>
      <p:sp>
        <p:nvSpPr>
          <p:cNvPr id="17" name="Picture Placeholder 8"/>
          <p:cNvSpPr>
            <a:spLocks noGrp="1"/>
          </p:cNvSpPr>
          <p:nvPr>
            <p:ph type="pic" sz="quarter" idx="20"/>
          </p:nvPr>
        </p:nvSpPr>
        <p:spPr>
          <a:xfrm>
            <a:off x="4800600" y="3810000"/>
            <a:ext cx="3581400" cy="1905000"/>
          </a:xfrm>
        </p:spPr>
        <p:txBody>
          <a:bodyPr/>
          <a:lstStyle/>
          <a:p>
            <a:endParaRPr lang="en-US"/>
          </a:p>
        </p:txBody>
      </p:sp>
      <p:sp>
        <p:nvSpPr>
          <p:cNvPr id="18" name="Text Placeholder 10"/>
          <p:cNvSpPr>
            <a:spLocks noGrp="1"/>
          </p:cNvSpPr>
          <p:nvPr>
            <p:ph type="body" sz="quarter" idx="21"/>
          </p:nvPr>
        </p:nvSpPr>
        <p:spPr>
          <a:xfrm>
            <a:off x="4724400" y="3276600"/>
            <a:ext cx="3657600" cy="457200"/>
          </a:xfrm>
        </p:spPr>
        <p:txBody>
          <a:bodyPr>
            <a:noAutofit/>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ext Placeholder 10"/>
          <p:cNvSpPr>
            <a:spLocks noGrp="1"/>
          </p:cNvSpPr>
          <p:nvPr>
            <p:ph type="body" sz="quarter" idx="22"/>
          </p:nvPr>
        </p:nvSpPr>
        <p:spPr>
          <a:xfrm>
            <a:off x="533400" y="3276600"/>
            <a:ext cx="3657600" cy="457200"/>
          </a:xfrm>
        </p:spPr>
        <p:txBody>
          <a:bodyPr>
            <a:noAutofit/>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85908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457200" y="5943600"/>
            <a:ext cx="3657600" cy="457200"/>
          </a:xfrm>
        </p:spPr>
        <p:txBody>
          <a:bodyPr>
            <a:noAutofit/>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8"/>
          <p:cNvSpPr>
            <a:spLocks noGrp="1"/>
          </p:cNvSpPr>
          <p:nvPr>
            <p:ph type="pic" sz="quarter" idx="17"/>
          </p:nvPr>
        </p:nvSpPr>
        <p:spPr>
          <a:xfrm>
            <a:off x="228600" y="228600"/>
            <a:ext cx="4191000" cy="2438400"/>
          </a:xfrm>
        </p:spPr>
        <p:txBody>
          <a:bodyPr/>
          <a:lstStyle/>
          <a:p>
            <a:endParaRPr lang="en-US"/>
          </a:p>
        </p:txBody>
      </p:sp>
      <p:sp>
        <p:nvSpPr>
          <p:cNvPr id="18" name="Text Placeholder 10"/>
          <p:cNvSpPr>
            <a:spLocks noGrp="1"/>
          </p:cNvSpPr>
          <p:nvPr>
            <p:ph type="body" sz="quarter" idx="21"/>
          </p:nvPr>
        </p:nvSpPr>
        <p:spPr>
          <a:xfrm>
            <a:off x="5029200" y="4876800"/>
            <a:ext cx="3657600" cy="457200"/>
          </a:xfrm>
        </p:spPr>
        <p:txBody>
          <a:bodyPr>
            <a:noAutofit/>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ext Placeholder 10"/>
          <p:cNvSpPr>
            <a:spLocks noGrp="1"/>
          </p:cNvSpPr>
          <p:nvPr>
            <p:ph type="body" sz="quarter" idx="22"/>
          </p:nvPr>
        </p:nvSpPr>
        <p:spPr>
          <a:xfrm>
            <a:off x="304800" y="2743200"/>
            <a:ext cx="3657600" cy="457200"/>
          </a:xfrm>
        </p:spPr>
        <p:txBody>
          <a:bodyPr>
            <a:noAutofit/>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Picture Placeholder 8"/>
          <p:cNvSpPr>
            <a:spLocks noGrp="1"/>
          </p:cNvSpPr>
          <p:nvPr>
            <p:ph type="pic" sz="quarter" idx="23"/>
          </p:nvPr>
        </p:nvSpPr>
        <p:spPr>
          <a:xfrm>
            <a:off x="4800600" y="2286000"/>
            <a:ext cx="4191000" cy="2438400"/>
          </a:xfrm>
        </p:spPr>
        <p:txBody>
          <a:bodyPr/>
          <a:lstStyle/>
          <a:p>
            <a:endParaRPr lang="en-US"/>
          </a:p>
        </p:txBody>
      </p:sp>
      <p:sp>
        <p:nvSpPr>
          <p:cNvPr id="20" name="Picture Placeholder 8"/>
          <p:cNvSpPr>
            <a:spLocks noGrp="1"/>
          </p:cNvSpPr>
          <p:nvPr>
            <p:ph type="pic" sz="quarter" idx="24"/>
          </p:nvPr>
        </p:nvSpPr>
        <p:spPr>
          <a:xfrm>
            <a:off x="304800" y="3352800"/>
            <a:ext cx="4191000" cy="2438400"/>
          </a:xfrm>
        </p:spPr>
        <p:txBody>
          <a:bodyPr/>
          <a:lstStyle/>
          <a:p>
            <a:endParaRPr lang="en-US"/>
          </a:p>
        </p:txBody>
      </p:sp>
    </p:spTree>
    <p:extLst>
      <p:ext uri="{BB962C8B-B14F-4D97-AF65-F5344CB8AC3E}">
        <p14:creationId xmlns:p14="http://schemas.microsoft.com/office/powerpoint/2010/main" val="4535442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F30824-AE32-4711-A622-9A025F6A05B7}" type="datetimeFigureOut">
              <a:rPr lang="en-US" smtClean="0"/>
              <a:pPr/>
              <a:t>4/12/2016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AC5D9F-005A-4297-84AE-4AAA4F0B5D10}" type="slidenum">
              <a:rPr lang="en-US" smtClean="0"/>
              <a:pPr/>
              <a:t>‹#›</a:t>
            </a:fld>
            <a:endParaRPr lang="en-US"/>
          </a:p>
        </p:txBody>
      </p:sp>
    </p:spTree>
    <p:extLst>
      <p:ext uri="{BB962C8B-B14F-4D97-AF65-F5344CB8AC3E}">
        <p14:creationId xmlns:p14="http://schemas.microsoft.com/office/powerpoint/2010/main" val="81762736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F30824-AE32-4711-A622-9A025F6A05B7}" type="datetimeFigureOut">
              <a:rPr lang="en-US" smtClean="0"/>
              <a:pPr/>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AC5D9F-005A-4297-84AE-4AAA4F0B5D10}" type="slidenum">
              <a:rPr lang="en-US" smtClean="0"/>
              <a:pPr/>
              <a:t>‹#›</a:t>
            </a:fld>
            <a:endParaRPr lang="en-US"/>
          </a:p>
        </p:txBody>
      </p:sp>
    </p:spTree>
    <p:extLst>
      <p:ext uri="{BB962C8B-B14F-4D97-AF65-F5344CB8AC3E}">
        <p14:creationId xmlns:p14="http://schemas.microsoft.com/office/powerpoint/2010/main" val="23406532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30824-AE32-4711-A622-9A025F6A05B7}" type="datetimeFigureOut">
              <a:rPr lang="en-US" smtClean="0"/>
              <a:pPr/>
              <a:t>4/12/2016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AC5D9F-005A-4297-84AE-4AAA4F0B5D10}" type="slidenum">
              <a:rPr lang="en-US" smtClean="0"/>
              <a:pPr/>
              <a:t>‹#›</a:t>
            </a:fld>
            <a:endParaRPr lang="en-US"/>
          </a:p>
        </p:txBody>
      </p:sp>
    </p:spTree>
    <p:extLst>
      <p:ext uri="{BB962C8B-B14F-4D97-AF65-F5344CB8AC3E}">
        <p14:creationId xmlns:p14="http://schemas.microsoft.com/office/powerpoint/2010/main" val="764057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60" r:id="rId5"/>
    <p:sldLayoutId id="2147483652" r:id="rId6"/>
    <p:sldLayoutId id="2147483662" r:id="rId7"/>
    <p:sldLayoutId id="2147483653" r:id="rId8"/>
    <p:sldLayoutId id="2147483656" r:id="rId9"/>
    <p:sldLayoutId id="2147483657" r:id="rId10"/>
    <p:sldLayoutId id="2147483658" r:id="rId11"/>
    <p:sldLayoutId id="2147483659"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4.wmf"/></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3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6.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hyperlink" Target="http://temporausch.com/0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gratisography.com/" TargetMode="External"/><Relationship Id="rId5" Type="http://schemas.openxmlformats.org/officeDocument/2006/relationships/hyperlink" Target="https://www.flickr.com/photos/ter-burg/" TargetMode="External"/><Relationship Id="rId4" Type="http://schemas.openxmlformats.org/officeDocument/2006/relationships/hyperlink" Target="https://www.viktorhanacek.com/" TargetMode="External"/></Relationships>
</file>

<file path=ppt/slides/_rels/slide5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93"/>
            <a:ext cx="9144000" cy="6858000"/>
          </a:xfrm>
          <a:prstGeom prst="rect">
            <a:avLst/>
          </a:prstGeom>
        </p:spPr>
      </p:pic>
      <p:sp>
        <p:nvSpPr>
          <p:cNvPr id="2" name="Title 1"/>
          <p:cNvSpPr>
            <a:spLocks noGrp="1"/>
          </p:cNvSpPr>
          <p:nvPr>
            <p:ph type="ctrTitle"/>
          </p:nvPr>
        </p:nvSpPr>
        <p:spPr>
          <a:xfrm>
            <a:off x="685800" y="1676400"/>
            <a:ext cx="7772400" cy="1470025"/>
          </a:xfrm>
          <a:solidFill>
            <a:srgbClr val="BFBFBF">
              <a:alpha val="50196"/>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ormAutofit/>
          </a:bodyPr>
          <a:lstStyle/>
          <a:p>
            <a:r>
              <a:rPr lang="en-US" dirty="0" smtClean="0"/>
              <a:t>Resampling and its Role </a:t>
            </a:r>
            <a:br>
              <a:rPr lang="en-US" dirty="0" smtClean="0"/>
            </a:br>
            <a:r>
              <a:rPr lang="en-US" dirty="0" smtClean="0"/>
              <a:t>in Time Series</a:t>
            </a:r>
            <a:endParaRPr lang="en-US" dirty="0"/>
          </a:p>
        </p:txBody>
      </p:sp>
      <p:sp>
        <p:nvSpPr>
          <p:cNvPr id="3" name="Subtitle 2"/>
          <p:cNvSpPr>
            <a:spLocks noGrp="1"/>
          </p:cNvSpPr>
          <p:nvPr>
            <p:ph type="subTitle" idx="1"/>
          </p:nvPr>
        </p:nvSpPr>
        <p:spPr>
          <a:xfrm>
            <a:off x="2895600" y="3581400"/>
            <a:ext cx="6400800" cy="762000"/>
          </a:xfrm>
        </p:spPr>
        <p:txBody>
          <a:bodyPr/>
          <a:lstStyle/>
          <a:p>
            <a:r>
              <a:rPr lang="en-US" dirty="0" smtClean="0">
                <a:solidFill>
                  <a:schemeClr val="bg2">
                    <a:lumMod val="90000"/>
                  </a:schemeClr>
                </a:solidFill>
              </a:rPr>
              <a:t>Getting more out of your model.</a:t>
            </a:r>
            <a:endParaRPr lang="en-US" dirty="0">
              <a:solidFill>
                <a:schemeClr val="bg2">
                  <a:lumMod val="90000"/>
                </a:schemeClr>
              </a:solidFill>
            </a:endParaRPr>
          </a:p>
        </p:txBody>
      </p:sp>
      <p:sp>
        <p:nvSpPr>
          <p:cNvPr id="6" name="Title 1"/>
          <p:cNvSpPr txBox="1">
            <a:spLocks/>
          </p:cNvSpPr>
          <p:nvPr/>
        </p:nvSpPr>
        <p:spPr>
          <a:xfrm>
            <a:off x="7315200" y="6324599"/>
            <a:ext cx="1828800" cy="493643"/>
          </a:xfrm>
          <a:prstGeom prst="rect">
            <a:avLst/>
          </a:prstGeom>
          <a:solidFill>
            <a:srgbClr val="BFBFBF">
              <a:alpha val="50196"/>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i="1" dirty="0" smtClean="0"/>
              <a:t>Credit: /u/</a:t>
            </a:r>
            <a:r>
              <a:rPr lang="en-US" sz="1200" i="1" dirty="0" err="1" smtClean="0"/>
              <a:t>undercome</a:t>
            </a:r>
            <a:endParaRPr lang="en-US" sz="1200" i="1" dirty="0"/>
          </a:p>
        </p:txBody>
      </p:sp>
      <p:sp>
        <p:nvSpPr>
          <p:cNvPr id="4" name="TextBox 3"/>
          <p:cNvSpPr txBox="1"/>
          <p:nvPr/>
        </p:nvSpPr>
        <p:spPr>
          <a:xfrm>
            <a:off x="2819400" y="6446088"/>
            <a:ext cx="6172200" cy="369332"/>
          </a:xfrm>
          <a:prstGeom prst="rect">
            <a:avLst/>
          </a:prstGeom>
          <a:noFill/>
        </p:spPr>
        <p:txBody>
          <a:bodyPr wrap="square" rtlCol="0">
            <a:spAutoFit/>
          </a:bodyPr>
          <a:lstStyle/>
          <a:p>
            <a:r>
              <a:rPr lang="en-US" dirty="0" smtClean="0"/>
              <a:t>http</a:t>
            </a:r>
            <a:r>
              <a:rPr lang="en-US" smtClean="0"/>
              <a:t>://</a:t>
            </a:r>
            <a:r>
              <a:rPr lang="en-US" smtClean="0"/>
              <a:t>www.autobox.com/resample.pptx</a:t>
            </a:r>
            <a:endParaRPr lang="en-US" dirty="0"/>
          </a:p>
        </p:txBody>
      </p:sp>
    </p:spTree>
    <p:extLst>
      <p:ext uri="{BB962C8B-B14F-4D97-AF65-F5344CB8AC3E}">
        <p14:creationId xmlns:p14="http://schemas.microsoft.com/office/powerpoint/2010/main" val="2841168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Confidence Interval Creation</a:t>
            </a:r>
            <a:endParaRPr lang="en-US" dirty="0"/>
          </a:p>
        </p:txBody>
      </p:sp>
      <mc:AlternateContent xmlns:mc="http://schemas.openxmlformats.org/markup-compatibility/2006" xmlns:a14="http://schemas.microsoft.com/office/drawing/2010/main">
        <mc:Choice Requires="a14">
          <p:sp>
            <p:nvSpPr>
              <p:cNvPr id="6" name="Text Placeholder 5"/>
              <p:cNvSpPr>
                <a:spLocks noGrp="1"/>
              </p:cNvSpPr>
              <p:nvPr>
                <p:ph type="body" sz="quarter" idx="13"/>
              </p:nvPr>
            </p:nvSpPr>
            <p:spPr/>
            <p:txBody>
              <a:bodyPr>
                <a:normAutofit fontScale="77500" lnSpcReduction="20000"/>
              </a:bodyPr>
              <a:lstStyle/>
              <a:p>
                <a:pPr marL="0" indent="0">
                  <a:buNone/>
                </a:pPr>
                <a:r>
                  <a:rPr lang="en-US" dirty="0" smtClean="0"/>
                  <a:t>Variance:			        </a:t>
                </a:r>
                <a:r>
                  <a:rPr lang="en-US" dirty="0" err="1" smtClean="0"/>
                  <a:t>var</a:t>
                </a:r>
                <a:r>
                  <a:rPr lang="en-US" dirty="0" smtClean="0"/>
                  <a:t>(</a:t>
                </a:r>
                <a:r>
                  <a:rPr lang="cy-GB" dirty="0" smtClean="0"/>
                  <a:t>ŷ)</a:t>
                </a:r>
              </a:p>
              <a:p>
                <a:pPr marL="0" indent="0">
                  <a:buNone/>
                </a:pPr>
                <a:r>
                  <a:rPr lang="cy-GB" dirty="0" smtClean="0"/>
                  <a:t>Standard Errors:</a:t>
                </a:r>
                <a:r>
                  <a:rPr lang="en-US" dirty="0" smtClean="0"/>
                  <a:t>                           </a:t>
                </a:r>
                <a:r>
                  <a:rPr lang="en-US" i="1" dirty="0" smtClean="0"/>
                  <a:t>se</a:t>
                </a:r>
                <a:r>
                  <a:rPr lang="en-US" dirty="0" smtClean="0"/>
                  <a:t>(</a:t>
                </a:r>
                <a:r>
                  <a:rPr lang="cy-GB" dirty="0" smtClean="0"/>
                  <a:t>ŷ)</a:t>
                </a:r>
              </a:p>
              <a:p>
                <a:pPr marL="0" indent="0">
                  <a:buNone/>
                </a:pPr>
                <a:r>
                  <a:rPr lang="cy-GB" dirty="0" smtClean="0"/>
                  <a:t>Confidence Interval:              ŷ</a:t>
                </a:r>
                <a14:m>
                  <m:oMath xmlns:m="http://schemas.openxmlformats.org/officeDocument/2006/math">
                    <m:r>
                      <a:rPr lang="cy-GB" i="1" smtClean="0">
                        <a:latin typeface="Cambria Math"/>
                        <a:ea typeface="Cambria Math"/>
                      </a:rPr>
                      <m:t>±</m:t>
                    </m:r>
                    <m:sSub>
                      <m:sSubPr>
                        <m:ctrlPr>
                          <a:rPr lang="cy-GB" i="1" smtClean="0">
                            <a:latin typeface="Cambria Math" panose="02040503050406030204" pitchFamily="18" charset="0"/>
                            <a:ea typeface="Cambria Math"/>
                          </a:rPr>
                        </m:ctrlPr>
                      </m:sSubPr>
                      <m:e>
                        <m:r>
                          <a:rPr lang="en-US" b="0" i="1" smtClean="0">
                            <a:latin typeface="Cambria Math"/>
                            <a:ea typeface="Cambria Math"/>
                          </a:rPr>
                          <m:t>𝑡</m:t>
                        </m:r>
                      </m:e>
                      <m:sub>
                        <m:r>
                          <a:rPr lang="cy-GB" i="1" smtClean="0">
                            <a:latin typeface="Cambria Math"/>
                            <a:ea typeface="Cambria Math"/>
                          </a:rPr>
                          <m:t>𝛼</m:t>
                        </m:r>
                        <m:r>
                          <a:rPr lang="en-US" b="0" i="1" smtClean="0">
                            <a:latin typeface="Cambria Math"/>
                            <a:ea typeface="Cambria Math"/>
                          </a:rPr>
                          <m:t>/2</m:t>
                        </m:r>
                      </m:sub>
                    </m:sSub>
                    <m:r>
                      <a:rPr lang="en-US" b="0" i="1" smtClean="0">
                        <a:latin typeface="Cambria Math"/>
                        <a:ea typeface="Cambria Math"/>
                      </a:rPr>
                      <m:t>𝑠𝑒</m:t>
                    </m:r>
                    <m:r>
                      <a:rPr lang="en-US" b="0" i="0" smtClean="0">
                        <a:latin typeface="Cambria Math"/>
                        <a:ea typeface="Cambria Math"/>
                      </a:rPr>
                      <m:t>(</m:t>
                    </m:r>
                    <m:r>
                      <a:rPr lang="cy-GB" b="0" i="1" smtClean="0">
                        <a:latin typeface="Cambria Math"/>
                        <a:ea typeface="Cambria Math"/>
                      </a:rPr>
                      <m:t>ŷ</m:t>
                    </m:r>
                    <m:r>
                      <a:rPr lang="en-US" b="0" i="1" smtClean="0">
                        <a:latin typeface="Cambria Math"/>
                        <a:ea typeface="Cambria Math"/>
                      </a:rPr>
                      <m:t>)</m:t>
                    </m:r>
                  </m:oMath>
                </a14:m>
                <a:endParaRPr lang="en-US" dirty="0"/>
              </a:p>
            </p:txBody>
          </p:sp>
        </mc:Choice>
        <mc:Fallback xmlns="">
          <p:sp>
            <p:nvSpPr>
              <p:cNvPr id="6" name="Text Placeholder 5"/>
              <p:cNvSpPr>
                <a:spLocks noGrp="1" noRot="1" noChangeAspect="1" noMove="1" noResize="1" noEditPoints="1" noAdjustHandles="1" noChangeArrowheads="1" noChangeShapeType="1" noTextEdit="1"/>
              </p:cNvSpPr>
              <p:nvPr>
                <p:ph type="body" sz="quarter" idx="13"/>
              </p:nvPr>
            </p:nvSpPr>
            <p:spPr>
              <a:blipFill rotWithShape="1">
                <a:blip r:embed="rId2" cstate="print"/>
                <a:stretch>
                  <a:fillRect l="-1700" t="-10000" b="-8500"/>
                </a:stretch>
              </a:blipFill>
            </p:spPr>
            <p:txBody>
              <a:bodyPr/>
              <a:lstStyle/>
              <a:p>
                <a:r>
                  <a:rPr lang="en-US">
                    <a:noFill/>
                  </a:rPr>
                  <a:t> </a:t>
                </a:r>
              </a:p>
            </p:txBody>
          </p:sp>
        </mc:Fallback>
      </mc:AlternateContent>
      <p:sp>
        <p:nvSpPr>
          <p:cNvPr id="7" name="Text Placeholder 6"/>
          <p:cNvSpPr>
            <a:spLocks noGrp="1"/>
          </p:cNvSpPr>
          <p:nvPr>
            <p:ph type="body" sz="quarter" idx="14"/>
          </p:nvPr>
        </p:nvSpPr>
        <p:spPr>
          <a:xfrm>
            <a:off x="914400" y="3124200"/>
            <a:ext cx="6096000" cy="1219200"/>
          </a:xfrm>
        </p:spPr>
        <p:txBody>
          <a:bodyPr/>
          <a:lstStyle/>
          <a:p>
            <a:pPr marL="0" indent="0">
              <a:buNone/>
            </a:pPr>
            <a:r>
              <a:rPr lang="en-US" dirty="0" smtClean="0"/>
              <a:t>Amounts to: </a:t>
            </a:r>
            <a:endParaRPr lang="en-US" dirty="0"/>
          </a:p>
        </p:txBody>
      </p:sp>
      <mc:AlternateContent xmlns:mc="http://schemas.openxmlformats.org/markup-compatibility/2006" xmlns:a14="http://schemas.microsoft.com/office/drawing/2010/main">
        <mc:Choice Requires="a14">
          <p:sp>
            <p:nvSpPr>
              <p:cNvPr id="9" name="Text Placeholder 6"/>
              <p:cNvSpPr txBox="1">
                <a:spLocks/>
              </p:cNvSpPr>
              <p:nvPr/>
            </p:nvSpPr>
            <p:spPr>
              <a:xfrm>
                <a:off x="1447800" y="3896933"/>
                <a:ext cx="6096000" cy="121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t>CI = </a:t>
                </a:r>
                <a:r>
                  <a:rPr lang="cy-GB" dirty="0" smtClean="0"/>
                  <a:t>ŷ</a:t>
                </a:r>
                <a14:m>
                  <m:oMath xmlns:m="http://schemas.openxmlformats.org/officeDocument/2006/math">
                    <m:r>
                      <a:rPr lang="cy-GB" i="1">
                        <a:latin typeface="Cambria Math"/>
                        <a:ea typeface="Cambria Math"/>
                      </a:rPr>
                      <m:t>±</m:t>
                    </m:r>
                    <m:r>
                      <a:rPr lang="en-US" b="0" i="1" smtClean="0">
                        <a:latin typeface="Cambria Math"/>
                        <a:ea typeface="Cambria Math"/>
                      </a:rPr>
                      <m:t>  </m:t>
                    </m:r>
                    <m:r>
                      <a:rPr lang="en-US" b="0" i="1" smtClean="0">
                        <a:latin typeface="Cambria Math"/>
                        <a:ea typeface="Cambria Math"/>
                      </a:rPr>
                      <m:t>𝑠𝑒</m:t>
                    </m:r>
                    <m:r>
                      <a:rPr lang="en-US" b="0" i="1" smtClean="0">
                        <a:latin typeface="Cambria Math"/>
                        <a:ea typeface="Cambria Math"/>
                      </a:rPr>
                      <m:t>(</m:t>
                    </m:r>
                    <m:r>
                      <m:rPr>
                        <m:nor/>
                      </m:rPr>
                      <a:rPr lang="cy-GB" dirty="0"/>
                      <m:t>ŷ</m:t>
                    </m:r>
                    <m:r>
                      <a:rPr lang="en-US" b="0" i="1" dirty="0" smtClean="0">
                        <a:latin typeface="Cambria Math"/>
                      </a:rPr>
                      <m:t>)</m:t>
                    </m:r>
                    <m:r>
                      <a:rPr lang="en-US" b="0" i="1" smtClean="0">
                        <a:latin typeface="Cambria Math"/>
                        <a:ea typeface="Cambria Math"/>
                      </a:rPr>
                      <m:t>∗1.504∗1.28</m:t>
                    </m:r>
                  </m:oMath>
                </a14:m>
                <a:r>
                  <a:rPr lang="cy-GB" dirty="0" smtClean="0"/>
                  <a:t> </a:t>
                </a:r>
                <a:endParaRPr lang="en-US" dirty="0"/>
              </a:p>
            </p:txBody>
          </p:sp>
        </mc:Choice>
        <mc:Fallback xmlns="">
          <p:sp>
            <p:nvSpPr>
              <p:cNvPr id="9" name="Text Placeholder 6"/>
              <p:cNvSpPr txBox="1">
                <a:spLocks noRot="1" noChangeAspect="1" noMove="1" noResize="1" noEditPoints="1" noAdjustHandles="1" noChangeArrowheads="1" noChangeShapeType="1" noTextEdit="1"/>
              </p:cNvSpPr>
              <p:nvPr/>
            </p:nvSpPr>
            <p:spPr>
              <a:xfrm>
                <a:off x="1447800" y="3896933"/>
                <a:ext cx="6096000" cy="1219200"/>
              </a:xfrm>
              <a:prstGeom prst="rect">
                <a:avLst/>
              </a:prstGeom>
              <a:blipFill rotWithShape="1">
                <a:blip r:embed="rId3" cstate="print"/>
                <a:stretch>
                  <a:fillRect l="-2600" t="-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642056" y="4716750"/>
                <a:ext cx="6477000" cy="369332"/>
              </a:xfrm>
              <a:prstGeom prst="rect">
                <a:avLst/>
              </a:prstGeom>
              <a:noFill/>
            </p:spPr>
            <p:txBody>
              <a:bodyPr wrap="square" rtlCol="0">
                <a:spAutoFit/>
              </a:bodyPr>
              <a:lstStyle/>
              <a:p>
                <a:r>
                  <a:rPr lang="en-US" i="1" dirty="0" smtClean="0"/>
                  <a:t>Forecast </a:t>
                </a:r>
                <a14:m>
                  <m:oMath xmlns:m="http://schemas.openxmlformats.org/officeDocument/2006/math">
                    <m:r>
                      <a:rPr lang="cy-GB" i="1">
                        <a:latin typeface="Cambria Math"/>
                        <a:ea typeface="Cambria Math"/>
                      </a:rPr>
                      <m:t>±</m:t>
                    </m:r>
                  </m:oMath>
                </a14:m>
                <a:r>
                  <a:rPr lang="en-US" i="1" dirty="0" smtClean="0"/>
                  <a:t> (Std. Err.)  * (4-per out </a:t>
                </a:r>
                <a:r>
                  <a:rPr lang="el-GR" i="1" dirty="0" smtClean="0"/>
                  <a:t>ψ</a:t>
                </a:r>
                <a:r>
                  <a:rPr lang="en-US" i="1" dirty="0" smtClean="0"/>
                  <a:t>) * (80% Critical Value)</a:t>
                </a:r>
                <a:endParaRPr lang="en-US" i="1" dirty="0"/>
              </a:p>
            </p:txBody>
          </p:sp>
        </mc:Choice>
        <mc:Fallback xmlns="">
          <p:sp>
            <p:nvSpPr>
              <p:cNvPr id="10" name="TextBox 9"/>
              <p:cNvSpPr txBox="1">
                <a:spLocks noRot="1" noChangeAspect="1" noMove="1" noResize="1" noEditPoints="1" noAdjustHandles="1" noChangeArrowheads="1" noChangeShapeType="1" noTextEdit="1"/>
              </p:cNvSpPr>
              <p:nvPr/>
            </p:nvSpPr>
            <p:spPr>
              <a:xfrm>
                <a:off x="1642056" y="4716750"/>
                <a:ext cx="6477000" cy="369332"/>
              </a:xfrm>
              <a:prstGeom prst="rect">
                <a:avLst/>
              </a:prstGeom>
              <a:blipFill rotWithShape="1">
                <a:blip r:embed="rId4" cstate="print"/>
                <a:stretch>
                  <a:fillRect l="-753" t="-8333" b="-26667"/>
                </a:stretch>
              </a:blipFill>
            </p:spPr>
            <p:txBody>
              <a:bodyPr/>
              <a:lstStyle/>
              <a:p>
                <a:r>
                  <a:rPr lang="en-US">
                    <a:noFill/>
                  </a:rPr>
                  <a:t> </a:t>
                </a:r>
              </a:p>
            </p:txBody>
          </p:sp>
        </mc:Fallback>
      </mc:AlternateContent>
    </p:spTree>
    <p:extLst>
      <p:ext uri="{BB962C8B-B14F-4D97-AF65-F5344CB8AC3E}">
        <p14:creationId xmlns:p14="http://schemas.microsoft.com/office/powerpoint/2010/main" val="169771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 all stems from the ARIMA estimation process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Computing the psi weights:</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33400" y="3352800"/>
            <a:ext cx="7848600" cy="1828800"/>
          </a:xfrm>
          <a:prstGeom prst="rect">
            <a:avLst/>
          </a:prstGeom>
          <a:noFill/>
          <a:ln w="9525">
            <a:noFill/>
            <a:miter lim="800000"/>
            <a:headEnd/>
            <a:tailEnd/>
          </a:ln>
        </p:spPr>
      </p:pic>
    </p:spTree>
    <p:extLst>
      <p:ext uri="{BB962C8B-B14F-4D97-AF65-F5344CB8AC3E}">
        <p14:creationId xmlns:p14="http://schemas.microsoft.com/office/powerpoint/2010/main" val="1488838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Forward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unified approach is to require an error distribution that is normal (no fat tails) while allowing for forecast uncertainties to be based upon an error distribution with fat tails. In this case, your outlier will not skew the coefficients too much. They'll be close to the coefficients with an outlier removed. However, the outlier effects should be considered in the forecast error distribution. Essentially, you'll end up with wider and more realistic forecast confidence bands.</a:t>
            </a:r>
            <a:endParaRPr lang="en-US" dirty="0"/>
          </a:p>
        </p:txBody>
      </p:sp>
    </p:spTree>
    <p:extLst>
      <p:ext uri="{BB962C8B-B14F-4D97-AF65-F5344CB8AC3E}">
        <p14:creationId xmlns:p14="http://schemas.microsoft.com/office/powerpoint/2010/main" val="496940793"/>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Text Placeholder 4"/>
          <p:cNvSpPr>
            <a:spLocks noGrp="1"/>
          </p:cNvSpPr>
          <p:nvPr>
            <p:ph type="body" idx="1"/>
          </p:nvPr>
        </p:nvSpPr>
        <p:spPr/>
        <p:txBody>
          <a:bodyPr>
            <a:normAutofit/>
          </a:bodyPr>
          <a:lstStyle/>
          <a:p>
            <a:r>
              <a:rPr lang="en-US" sz="3600" dirty="0" smtClean="0"/>
              <a:t>A Quick Refresher!</a:t>
            </a:r>
            <a:endParaRPr lang="en-US" sz="3600" dirty="0"/>
          </a:p>
        </p:txBody>
      </p:sp>
      <p:pic>
        <p:nvPicPr>
          <p:cNvPr id="7" name="Picture Placeholder 6"/>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21300" b="21300"/>
          <a:stretch>
            <a:fillRect/>
          </a:stretch>
        </p:blipFill>
        <p:spPr>
          <a:xfrm>
            <a:off x="609600" y="1752600"/>
            <a:ext cx="7964129" cy="3048000"/>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702365" y="4814499"/>
            <a:ext cx="7924800" cy="276999"/>
          </a:xfrm>
          <a:prstGeom prst="rect">
            <a:avLst/>
          </a:prstGeom>
          <a:noFill/>
        </p:spPr>
        <p:txBody>
          <a:bodyPr wrap="square" rtlCol="0">
            <a:spAutoFit/>
          </a:bodyPr>
          <a:lstStyle/>
          <a:p>
            <a:pPr algn="ctr"/>
            <a:r>
              <a:rPr lang="en-US" sz="1200" dirty="0" smtClean="0">
                <a:solidFill>
                  <a:schemeClr val="tx1">
                    <a:lumMod val="65000"/>
                    <a:lumOff val="35000"/>
                  </a:schemeClr>
                </a:solidFill>
              </a:rPr>
              <a:t>Photo Credit: Viktor </a:t>
            </a:r>
            <a:r>
              <a:rPr lang="en-US" sz="1200" dirty="0" err="1" smtClean="0">
                <a:solidFill>
                  <a:schemeClr val="tx1">
                    <a:lumMod val="65000"/>
                    <a:lumOff val="35000"/>
                  </a:schemeClr>
                </a:solidFill>
              </a:rPr>
              <a:t>Hanacek</a:t>
            </a:r>
            <a:endParaRPr lang="en-US" sz="1200" dirty="0">
              <a:solidFill>
                <a:schemeClr val="tx1">
                  <a:lumMod val="65000"/>
                  <a:lumOff val="35000"/>
                </a:schemeClr>
              </a:solidFill>
            </a:endParaRPr>
          </a:p>
        </p:txBody>
      </p:sp>
    </p:spTree>
    <p:extLst>
      <p:ext uri="{BB962C8B-B14F-4D97-AF65-F5344CB8AC3E}">
        <p14:creationId xmlns:p14="http://schemas.microsoft.com/office/powerpoint/2010/main" val="3110231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Standard Regression</a:t>
            </a:r>
            <a:endParaRPr lang="en-US" dirty="0"/>
          </a:p>
        </p:txBody>
      </p:sp>
      <p:pic>
        <p:nvPicPr>
          <p:cNvPr id="7" name="Picture 2"/>
          <p:cNvPicPr>
            <a:picLocks noGrp="1" noChangeAspect="1" noChangeArrowheads="1"/>
          </p:cNvPicPr>
          <p:nvPr>
            <p:ph idx="1"/>
          </p:nvPr>
        </p:nvPicPr>
        <p:blipFill>
          <a:blip r:embed="rId2" cstate="print"/>
          <a:srcRect/>
          <a:stretch>
            <a:fillRect/>
          </a:stretch>
        </p:blipFill>
        <p:spPr bwMode="auto">
          <a:xfrm>
            <a:off x="1295400" y="2133600"/>
            <a:ext cx="6086534" cy="3201067"/>
          </a:xfrm>
          <a:prstGeom prst="rect">
            <a:avLst/>
          </a:prstGeom>
          <a:noFill/>
          <a:ln w="9525">
            <a:noFill/>
            <a:miter lim="800000"/>
            <a:headEnd/>
            <a:tailEnd/>
          </a:ln>
        </p:spPr>
      </p:pic>
    </p:spTree>
    <p:extLst>
      <p:ext uri="{BB962C8B-B14F-4D97-AF65-F5344CB8AC3E}">
        <p14:creationId xmlns:p14="http://schemas.microsoft.com/office/powerpoint/2010/main" val="37242718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Standard Regression: Confidence Interval Creation</a:t>
            </a:r>
            <a:endParaRPr lang="en-US" dirty="0"/>
          </a:p>
        </p:txBody>
      </p:sp>
      <mc:AlternateContent xmlns:mc="http://schemas.openxmlformats.org/markup-compatibility/2006" xmlns:a14="http://schemas.microsoft.com/office/drawing/2010/main">
        <mc:Choice Requires="a14">
          <p:sp>
            <p:nvSpPr>
              <p:cNvPr id="6" name="Text Placeholder 5"/>
              <p:cNvSpPr>
                <a:spLocks noGrp="1"/>
              </p:cNvSpPr>
              <p:nvPr>
                <p:ph type="body" sz="quarter" idx="13"/>
              </p:nvPr>
            </p:nvSpPr>
            <p:spPr/>
            <p:txBody>
              <a:bodyPr>
                <a:normAutofit fontScale="77500" lnSpcReduction="20000"/>
              </a:bodyPr>
              <a:lstStyle/>
              <a:p>
                <a:pPr marL="0" indent="0">
                  <a:buNone/>
                </a:pPr>
                <a:r>
                  <a:rPr lang="en-US" dirty="0" smtClean="0"/>
                  <a:t>Variance:			        </a:t>
                </a:r>
                <a:r>
                  <a:rPr lang="en-US" dirty="0" err="1" smtClean="0"/>
                  <a:t>var</a:t>
                </a:r>
                <a:r>
                  <a:rPr lang="en-US" dirty="0" smtClean="0"/>
                  <a:t>(</a:t>
                </a:r>
                <a:r>
                  <a:rPr lang="cy-GB" dirty="0" smtClean="0"/>
                  <a:t>ŷ)</a:t>
                </a:r>
              </a:p>
              <a:p>
                <a:pPr marL="0" indent="0">
                  <a:buNone/>
                </a:pPr>
                <a:r>
                  <a:rPr lang="cy-GB" dirty="0" smtClean="0"/>
                  <a:t>Standard Errors:</a:t>
                </a:r>
                <a:r>
                  <a:rPr lang="en-US" dirty="0" smtClean="0"/>
                  <a:t>                           </a:t>
                </a:r>
                <a:r>
                  <a:rPr lang="en-US" i="1" dirty="0" smtClean="0"/>
                  <a:t>se</a:t>
                </a:r>
                <a:r>
                  <a:rPr lang="en-US" dirty="0" smtClean="0"/>
                  <a:t>(</a:t>
                </a:r>
                <a:r>
                  <a:rPr lang="cy-GB" dirty="0" smtClean="0"/>
                  <a:t>ŷ)</a:t>
                </a:r>
              </a:p>
              <a:p>
                <a:pPr marL="0" indent="0">
                  <a:buNone/>
                </a:pPr>
                <a:r>
                  <a:rPr lang="cy-GB" dirty="0" smtClean="0"/>
                  <a:t>Confidence Interval:              ŷ</a:t>
                </a:r>
                <a14:m>
                  <m:oMath xmlns:m="http://schemas.openxmlformats.org/officeDocument/2006/math">
                    <m:r>
                      <a:rPr lang="cy-GB" i="1" smtClean="0">
                        <a:latin typeface="Cambria Math"/>
                        <a:ea typeface="Cambria Math"/>
                      </a:rPr>
                      <m:t>±</m:t>
                    </m:r>
                    <m:sSub>
                      <m:sSubPr>
                        <m:ctrlPr>
                          <a:rPr lang="cy-GB" i="1" smtClean="0">
                            <a:latin typeface="Cambria Math" panose="02040503050406030204" pitchFamily="18" charset="0"/>
                            <a:ea typeface="Cambria Math"/>
                          </a:rPr>
                        </m:ctrlPr>
                      </m:sSubPr>
                      <m:e>
                        <m:r>
                          <a:rPr lang="en-US" b="0" i="1" smtClean="0">
                            <a:latin typeface="Cambria Math"/>
                            <a:ea typeface="Cambria Math"/>
                          </a:rPr>
                          <m:t>𝑡</m:t>
                        </m:r>
                      </m:e>
                      <m:sub>
                        <m:r>
                          <a:rPr lang="cy-GB" i="1" smtClean="0">
                            <a:latin typeface="Cambria Math"/>
                            <a:ea typeface="Cambria Math"/>
                          </a:rPr>
                          <m:t>𝛼</m:t>
                        </m:r>
                        <m:r>
                          <a:rPr lang="en-US" b="0" i="1" smtClean="0">
                            <a:latin typeface="Cambria Math"/>
                            <a:ea typeface="Cambria Math"/>
                          </a:rPr>
                          <m:t>/2</m:t>
                        </m:r>
                      </m:sub>
                    </m:sSub>
                    <m:r>
                      <a:rPr lang="en-US" b="0" i="1" smtClean="0">
                        <a:latin typeface="Cambria Math"/>
                        <a:ea typeface="Cambria Math"/>
                      </a:rPr>
                      <m:t>𝑠𝑒</m:t>
                    </m:r>
                    <m:r>
                      <a:rPr lang="en-US" b="0" i="0" smtClean="0">
                        <a:latin typeface="Cambria Math"/>
                        <a:ea typeface="Cambria Math"/>
                      </a:rPr>
                      <m:t>(</m:t>
                    </m:r>
                    <m:r>
                      <a:rPr lang="cy-GB" b="0" i="1" smtClean="0">
                        <a:latin typeface="Cambria Math"/>
                        <a:ea typeface="Cambria Math"/>
                      </a:rPr>
                      <m:t>ŷ</m:t>
                    </m:r>
                    <m:r>
                      <a:rPr lang="en-US" b="0" i="1" smtClean="0">
                        <a:latin typeface="Cambria Math"/>
                        <a:ea typeface="Cambria Math"/>
                      </a:rPr>
                      <m:t>)</m:t>
                    </m:r>
                  </m:oMath>
                </a14:m>
                <a:endParaRPr lang="en-US" dirty="0"/>
              </a:p>
            </p:txBody>
          </p:sp>
        </mc:Choice>
        <mc:Fallback xmlns="">
          <p:sp>
            <p:nvSpPr>
              <p:cNvPr id="6" name="Text Placeholder 5"/>
              <p:cNvSpPr>
                <a:spLocks noGrp="1" noRot="1" noChangeAspect="1" noMove="1" noResize="1" noEditPoints="1" noAdjustHandles="1" noChangeArrowheads="1" noChangeShapeType="1" noTextEdit="1"/>
              </p:cNvSpPr>
              <p:nvPr>
                <p:ph type="body" sz="quarter" idx="13"/>
              </p:nvPr>
            </p:nvSpPr>
            <p:spPr>
              <a:blipFill rotWithShape="1">
                <a:blip r:embed="rId2" cstate="print"/>
                <a:stretch>
                  <a:fillRect l="-1700" t="-10000" b="-8500"/>
                </a:stretch>
              </a:blipFill>
            </p:spPr>
            <p:txBody>
              <a:bodyPr/>
              <a:lstStyle/>
              <a:p>
                <a:r>
                  <a:rPr lang="en-US">
                    <a:noFill/>
                  </a:rPr>
                  <a:t> </a:t>
                </a:r>
              </a:p>
            </p:txBody>
          </p:sp>
        </mc:Fallback>
      </mc:AlternateContent>
      <p:sp>
        <p:nvSpPr>
          <p:cNvPr id="7" name="Text Placeholder 6"/>
          <p:cNvSpPr>
            <a:spLocks noGrp="1"/>
          </p:cNvSpPr>
          <p:nvPr>
            <p:ph type="body" sz="quarter" idx="14"/>
          </p:nvPr>
        </p:nvSpPr>
        <p:spPr>
          <a:xfrm>
            <a:off x="914400" y="3810000"/>
            <a:ext cx="7543800" cy="533400"/>
          </a:xfrm>
        </p:spPr>
        <p:txBody>
          <a:bodyPr>
            <a:normAutofit fontScale="62500" lnSpcReduction="20000"/>
          </a:bodyPr>
          <a:lstStyle/>
          <a:p>
            <a:pPr marL="0" indent="0">
              <a:buNone/>
            </a:pPr>
            <a:r>
              <a:rPr lang="en-US" dirty="0" smtClean="0"/>
              <a:t> Incorporates standard errors (uncertainty) of the coefficients</a:t>
            </a:r>
            <a:endParaRPr lang="en-US" dirty="0"/>
          </a:p>
        </p:txBody>
      </p:sp>
    </p:spTree>
    <p:extLst>
      <p:ext uri="{BB962C8B-B14F-4D97-AF65-F5344CB8AC3E}">
        <p14:creationId xmlns:p14="http://schemas.microsoft.com/office/powerpoint/2010/main" val="169771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Three Unstated Assumptions:</a:t>
            </a:r>
            <a:endParaRPr lang="en-US" dirty="0"/>
          </a:p>
        </p:txBody>
      </p:sp>
      <p:sp>
        <p:nvSpPr>
          <p:cNvPr id="5" name="Content Placeholder 4"/>
          <p:cNvSpPr>
            <a:spLocks noGrp="1"/>
          </p:cNvSpPr>
          <p:nvPr>
            <p:ph idx="1"/>
          </p:nvPr>
        </p:nvSpPr>
        <p:spPr/>
        <p:txBody>
          <a:bodyPr>
            <a:normAutofit/>
          </a:bodyPr>
          <a:lstStyle/>
          <a:p>
            <a:endParaRPr lang="en-US" dirty="0" smtClean="0"/>
          </a:p>
          <a:p>
            <a:r>
              <a:rPr lang="en-US" dirty="0" smtClean="0"/>
              <a:t>Estimated model parameters are presumed to be the global parameters.</a:t>
            </a:r>
          </a:p>
          <a:p>
            <a:r>
              <a:rPr lang="en-US" dirty="0" smtClean="0"/>
              <a:t>We are not accounting for uncertainty in future values for causal input series. This only applies to causal models.</a:t>
            </a:r>
          </a:p>
          <a:p>
            <a:r>
              <a:rPr lang="en-US" dirty="0" smtClean="0"/>
              <a:t>Anomalies are not expected or accounted for in the future.</a:t>
            </a:r>
          </a:p>
          <a:p>
            <a:endParaRPr lang="en-US" dirty="0"/>
          </a:p>
        </p:txBody>
      </p:sp>
    </p:spTree>
    <p:extLst>
      <p:ext uri="{BB962C8B-B14F-4D97-AF65-F5344CB8AC3E}">
        <p14:creationId xmlns:p14="http://schemas.microsoft.com/office/powerpoint/2010/main" val="108532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Text Placeholder 4"/>
          <p:cNvSpPr>
            <a:spLocks noGrp="1"/>
          </p:cNvSpPr>
          <p:nvPr>
            <p:ph type="body" idx="1"/>
          </p:nvPr>
        </p:nvSpPr>
        <p:spPr/>
        <p:txBody>
          <a:bodyPr>
            <a:normAutofit/>
          </a:bodyPr>
          <a:lstStyle/>
          <a:p>
            <a:r>
              <a:rPr lang="en-US" sz="3600" dirty="0" smtClean="0"/>
              <a:t>Some more Refreshments!</a:t>
            </a:r>
            <a:endParaRPr lang="en-US" sz="3600" dirty="0"/>
          </a:p>
        </p:txBody>
      </p:sp>
      <p:pic>
        <p:nvPicPr>
          <p:cNvPr id="7" name="Picture Placeholder 6"/>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21300" b="21300"/>
          <a:stretch>
            <a:fillRect/>
          </a:stretch>
        </p:blipFill>
        <p:spPr>
          <a:xfrm>
            <a:off x="609600" y="1752600"/>
            <a:ext cx="7964129" cy="304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102316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Refresher: </a:t>
            </a:r>
            <a:br>
              <a:rPr lang="en-US" dirty="0" smtClean="0"/>
            </a:br>
            <a:r>
              <a:rPr lang="en-US" dirty="0" smtClean="0"/>
              <a:t>Causal Modeling with OLS</a:t>
            </a:r>
            <a:endParaRPr lang="en-US" dirty="0"/>
          </a:p>
        </p:txBody>
      </p:sp>
      <p:sp>
        <p:nvSpPr>
          <p:cNvPr id="3" name="Content Placeholder 2"/>
          <p:cNvSpPr>
            <a:spLocks noGrp="1"/>
          </p:cNvSpPr>
          <p:nvPr>
            <p:ph idx="1"/>
          </p:nvPr>
        </p:nvSpPr>
        <p:spPr/>
        <p:txBody>
          <a:bodyPr/>
          <a:lstStyle/>
          <a:p>
            <a:endParaRPr lang="en-US" dirty="0" smtClean="0"/>
          </a:p>
          <a:p>
            <a:pPr marL="0" indent="0">
              <a:buNone/>
            </a:pPr>
            <a:r>
              <a:rPr lang="en-US" u="sng" dirty="0" smtClean="0"/>
              <a:t>A Simple OLS Model</a:t>
            </a:r>
          </a:p>
          <a:p>
            <a:pPr lvl="1"/>
            <a:r>
              <a:rPr lang="en-US" dirty="0" smtClean="0"/>
              <a:t>Contemporaneous effects only, no lags.</a:t>
            </a:r>
          </a:p>
          <a:p>
            <a:pPr lvl="1"/>
            <a:r>
              <a:rPr lang="en-US" dirty="0" smtClean="0">
                <a:effectLst>
                  <a:outerShdw blurRad="38100" dist="38100" dir="2700000" algn="tl">
                    <a:srgbClr val="C0C0C0"/>
                  </a:outerShdw>
                </a:effectLst>
              </a:rPr>
              <a:t>Y(t)  </a:t>
            </a:r>
            <a:r>
              <a:rPr lang="en-US" dirty="0">
                <a:effectLst>
                  <a:outerShdw blurRad="38100" dist="38100" dir="2700000" algn="tl">
                    <a:srgbClr val="C0C0C0"/>
                  </a:outerShdw>
                </a:effectLst>
              </a:rPr>
              <a:t>=  a  +  </a:t>
            </a:r>
            <a:r>
              <a:rPr lang="en-US" dirty="0" smtClean="0">
                <a:effectLst>
                  <a:outerShdw blurRad="38100" dist="38100" dir="2700000" algn="tl">
                    <a:srgbClr val="C0C0C0"/>
                  </a:outerShdw>
                </a:effectLst>
              </a:rPr>
              <a:t>b*X(t)</a:t>
            </a:r>
          </a:p>
          <a:p>
            <a:pPr lvl="1"/>
            <a:r>
              <a:rPr lang="en-US" dirty="0" smtClean="0">
                <a:effectLst>
                  <a:outerShdw blurRad="38100" dist="38100" dir="2700000" algn="tl">
                    <a:srgbClr val="C0C0C0"/>
                  </a:outerShdw>
                </a:effectLst>
              </a:rPr>
              <a:t>Or maybe you recall: </a:t>
            </a:r>
          </a:p>
          <a:p>
            <a:pPr marL="457200" lvl="1" indent="0">
              <a:buNone/>
            </a:pPr>
            <a:endParaRPr lang="en-US" dirty="0">
              <a:effectLst>
                <a:outerShdw blurRad="38100" dist="38100" dir="2700000" algn="tl">
                  <a:srgbClr val="C0C0C0"/>
                </a:outerShdw>
              </a:effectLst>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842173938"/>
              </p:ext>
            </p:extLst>
          </p:nvPr>
        </p:nvGraphicFramePr>
        <p:xfrm>
          <a:off x="2514600" y="4419600"/>
          <a:ext cx="3352800" cy="1972235"/>
        </p:xfrm>
        <a:graphic>
          <a:graphicData uri="http://schemas.openxmlformats.org/presentationml/2006/ole">
            <mc:AlternateContent xmlns:mc="http://schemas.openxmlformats.org/markup-compatibility/2006">
              <mc:Choice xmlns:v="urn:schemas-microsoft-com:vml" Requires="v">
                <p:oleObj spid="_x0000_s1058" name="Equation" r:id="rId3" imgW="1726920" imgH="1015920" progId="Equation.3">
                  <p:embed/>
                </p:oleObj>
              </mc:Choice>
              <mc:Fallback>
                <p:oleObj name="Equation" r:id="rId3" imgW="1726920" imgH="1015920" progId="Equation.3">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419600"/>
                        <a:ext cx="3352800" cy="19722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339962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Refresher:</a:t>
            </a:r>
            <a:br>
              <a:rPr lang="en-US" dirty="0" smtClean="0"/>
            </a:br>
            <a:r>
              <a:rPr lang="en-US" dirty="0" smtClean="0"/>
              <a:t>Causal Modeling with TFs</a:t>
            </a:r>
            <a:endParaRPr lang="en-US" dirty="0"/>
          </a:p>
        </p:txBody>
      </p:sp>
      <p:sp>
        <p:nvSpPr>
          <p:cNvPr id="3" name="Content Placeholder 2"/>
          <p:cNvSpPr>
            <a:spLocks noGrp="1"/>
          </p:cNvSpPr>
          <p:nvPr>
            <p:ph idx="1"/>
          </p:nvPr>
        </p:nvSpPr>
        <p:spPr/>
        <p:txBody>
          <a:bodyPr/>
          <a:lstStyle/>
          <a:p>
            <a:r>
              <a:rPr lang="en-US" dirty="0" smtClean="0"/>
              <a:t>Generally more robust to stochastic patterns.</a:t>
            </a:r>
          </a:p>
          <a:p>
            <a:r>
              <a:rPr lang="en-US" dirty="0" smtClean="0"/>
              <a:t>Practically an aggressive form of ARIMA incorporating supporting series.</a:t>
            </a:r>
          </a:p>
        </p:txBody>
      </p:sp>
      <p:pic>
        <p:nvPicPr>
          <p:cNvPr id="5" name="Picture 4" descr="TF.png"/>
          <p:cNvPicPr>
            <a:picLocks noChangeAspect="1"/>
          </p:cNvPicPr>
          <p:nvPr/>
        </p:nvPicPr>
        <p:blipFill>
          <a:blip r:embed="rId2" cstate="print"/>
          <a:stretch>
            <a:fillRect/>
          </a:stretch>
        </p:blipFill>
        <p:spPr>
          <a:xfrm>
            <a:off x="1600199" y="3657600"/>
            <a:ext cx="5876191" cy="2209799"/>
          </a:xfrm>
          <a:prstGeom prst="rect">
            <a:avLst/>
          </a:prstGeom>
        </p:spPr>
      </p:pic>
    </p:spTree>
    <p:extLst>
      <p:ext uri="{BB962C8B-B14F-4D97-AF65-F5344CB8AC3E}">
        <p14:creationId xmlns:p14="http://schemas.microsoft.com/office/powerpoint/2010/main" val="573732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Our Presenter</a:t>
            </a:r>
            <a:endParaRPr lang="en-US" dirty="0"/>
          </a:p>
        </p:txBody>
      </p:sp>
      <p:sp>
        <p:nvSpPr>
          <p:cNvPr id="5" name="Content Placeholder 4"/>
          <p:cNvSpPr>
            <a:spLocks noGrp="1"/>
          </p:cNvSpPr>
          <p:nvPr>
            <p:ph idx="1"/>
          </p:nvPr>
        </p:nvSpPr>
        <p:spPr>
          <a:xfrm>
            <a:off x="457200" y="2286000"/>
            <a:ext cx="4114800" cy="4572000"/>
          </a:xfrm>
        </p:spPr>
        <p:txBody>
          <a:bodyPr>
            <a:noAutofit/>
          </a:bodyPr>
          <a:lstStyle/>
          <a:p>
            <a:r>
              <a:rPr lang="en-US" sz="1800" dirty="0" smtClean="0"/>
              <a:t>B.B.A. in Statistics from CCNY, M.S. in Statistics from Villanova, A.B.D. in Applied Economics from Penn.</a:t>
            </a:r>
          </a:p>
          <a:p>
            <a:r>
              <a:rPr lang="en-US" sz="1800" dirty="0" smtClean="0"/>
              <a:t>40 Years experience in statistical consulting.</a:t>
            </a:r>
          </a:p>
          <a:p>
            <a:r>
              <a:rPr lang="en-US" sz="1800" dirty="0" smtClean="0"/>
              <a:t>For PhD developed an expert modeling package, AUTOBOX.</a:t>
            </a:r>
          </a:p>
          <a:p>
            <a:r>
              <a:rPr lang="en-US" sz="1800" dirty="0" err="1" smtClean="0"/>
              <a:t>CrossValidated</a:t>
            </a:r>
            <a:r>
              <a:rPr lang="en-US" sz="1800" dirty="0" smtClean="0"/>
              <a:t>: </a:t>
            </a:r>
            <a:r>
              <a:rPr lang="en-US" sz="1800" dirty="0" err="1" smtClean="0"/>
              <a:t>IrishStat</a:t>
            </a:r>
            <a:endParaRPr lang="en-US" sz="1800" dirty="0"/>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2027349"/>
            <a:ext cx="3067050" cy="3124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814877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Because they can look like this:</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155509323"/>
              </p:ext>
            </p:extLst>
          </p:nvPr>
        </p:nvGraphicFramePr>
        <p:xfrm>
          <a:off x="990600" y="1321378"/>
          <a:ext cx="7010400" cy="5536622"/>
        </p:xfrm>
        <a:graphic>
          <a:graphicData uri="http://schemas.openxmlformats.org/presentationml/2006/ole">
            <mc:AlternateContent xmlns:mc="http://schemas.openxmlformats.org/markup-compatibility/2006">
              <mc:Choice xmlns:v="urn:schemas-microsoft-com:vml" Requires="v">
                <p:oleObj spid="_x0000_s2081" name="Equation" r:id="rId3" imgW="4470400" imgH="3530600" progId="">
                  <p:embed/>
                </p:oleObj>
              </mc:Choice>
              <mc:Fallback>
                <p:oleObj name="Equation" r:id="rId3" imgW="4470400" imgH="3530600" progId="">
                  <p:embed/>
                  <p:pic>
                    <p:nvPicPr>
                      <p:cNvPr id="0" name="Picture 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321378"/>
                        <a:ext cx="7010400" cy="55366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258142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Business Case Overview</a:t>
            </a:r>
            <a:endParaRPr lang="en-US" dirty="0"/>
          </a:p>
        </p:txBody>
      </p:sp>
      <p:sp>
        <p:nvSpPr>
          <p:cNvPr id="5" name="Text Placeholder 4"/>
          <p:cNvSpPr>
            <a:spLocks noGrp="1"/>
          </p:cNvSpPr>
          <p:nvPr>
            <p:ph type="body" idx="1"/>
          </p:nvPr>
        </p:nvSpPr>
        <p:spPr/>
        <p:txBody>
          <a:bodyPr/>
          <a:lstStyle/>
          <a:p>
            <a:endParaRPr lang="en-US"/>
          </a:p>
        </p:txBody>
      </p:sp>
      <p:pic>
        <p:nvPicPr>
          <p:cNvPr id="7" name="Picture Placeholder 6"/>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21299" b="21299"/>
          <a:stretch>
            <a:fillRect/>
          </a:stretch>
        </p:blipFill>
        <p:spPr/>
      </p:pic>
    </p:spTree>
    <p:extLst>
      <p:ext uri="{BB962C8B-B14F-4D97-AF65-F5344CB8AC3E}">
        <p14:creationId xmlns:p14="http://schemas.microsoft.com/office/powerpoint/2010/main" val="3201150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dirty="0" smtClean="0"/>
              <a:t>Business Case: Meet The Players</a:t>
            </a:r>
            <a:endParaRPr lang="en-US" dirty="0"/>
          </a:p>
        </p:txBody>
      </p:sp>
      <p:sp>
        <p:nvSpPr>
          <p:cNvPr id="6" name="Text Placeholder 5"/>
          <p:cNvSpPr>
            <a:spLocks noGrp="1"/>
          </p:cNvSpPr>
          <p:nvPr>
            <p:ph type="body" idx="1"/>
          </p:nvPr>
        </p:nvSpPr>
        <p:spPr>
          <a:xfrm>
            <a:off x="437881" y="2133600"/>
            <a:ext cx="3972059" cy="457200"/>
          </a:xfrm>
        </p:spPr>
        <p:txBody>
          <a:bodyPr>
            <a:normAutofit fontScale="92500"/>
          </a:bodyPr>
          <a:lstStyle/>
          <a:p>
            <a:pPr algn="ctr"/>
            <a:r>
              <a:rPr lang="en-US" dirty="0"/>
              <a:t>The Price of Oil </a:t>
            </a:r>
            <a:r>
              <a:rPr lang="en-US" dirty="0" smtClean="0"/>
              <a:t>(X</a:t>
            </a:r>
            <a:r>
              <a:rPr lang="en-US" sz="1300" dirty="0" smtClean="0"/>
              <a:t>COMMON</a:t>
            </a:r>
            <a:r>
              <a:rPr lang="en-US" dirty="0" smtClean="0"/>
              <a:t>)</a:t>
            </a:r>
            <a:endParaRPr lang="en-US" dirty="0"/>
          </a:p>
        </p:txBody>
      </p:sp>
      <p:sp>
        <p:nvSpPr>
          <p:cNvPr id="14" name="Text Placeholder 13"/>
          <p:cNvSpPr>
            <a:spLocks noGrp="1"/>
          </p:cNvSpPr>
          <p:nvPr>
            <p:ph type="body" sz="quarter" idx="3"/>
          </p:nvPr>
        </p:nvSpPr>
        <p:spPr>
          <a:xfrm>
            <a:off x="4811332" y="1981200"/>
            <a:ext cx="4041775" cy="639762"/>
          </a:xfrm>
        </p:spPr>
        <p:txBody>
          <a:bodyPr>
            <a:normAutofit/>
          </a:bodyPr>
          <a:lstStyle/>
          <a:p>
            <a:pPr algn="ctr"/>
            <a:r>
              <a:rPr lang="en-US" dirty="0"/>
              <a:t>Sales (Y</a:t>
            </a:r>
            <a:r>
              <a:rPr lang="en-US" dirty="0" smtClean="0"/>
              <a:t>)</a:t>
            </a:r>
            <a:endParaRPr lang="en-US" dirty="0"/>
          </a:p>
        </p:txBody>
      </p:sp>
      <p:sp>
        <p:nvSpPr>
          <p:cNvPr id="11" name="Content Placeholder 6"/>
          <p:cNvSpPr txBox="1">
            <a:spLocks/>
          </p:cNvSpPr>
          <p:nvPr/>
        </p:nvSpPr>
        <p:spPr>
          <a:xfrm>
            <a:off x="457200" y="4419600"/>
            <a:ext cx="4040188" cy="6445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endParaRPr lang="en-US" dirty="0" smtClean="0"/>
          </a:p>
        </p:txBody>
      </p:sp>
      <p:pic>
        <p:nvPicPr>
          <p:cNvPr id="1026" name="Picture 2" descr="C:\AutoboxDN\prez\commonAc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299" y="2768297"/>
            <a:ext cx="4059033" cy="22832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descr="C:\AutoboxDN\prez\yAc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768297"/>
            <a:ext cx="4029218" cy="22664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5917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Standardized Plot</a:t>
            </a:r>
            <a:endParaRPr lang="en-US" dirty="0"/>
          </a:p>
        </p:txBody>
      </p:sp>
      <p:pic>
        <p:nvPicPr>
          <p:cNvPr id="9" name="Content Placeholder 3" descr="YCOMMONGRAPH.png"/>
          <p:cNvPicPr>
            <a:picLocks noGrp="1" noChangeAspect="1"/>
          </p:cNvPicPr>
          <p:nvPr>
            <p:ph idx="1"/>
          </p:nvPr>
        </p:nvPicPr>
        <p:blipFill>
          <a:blip r:embed="rId2" cstate="print"/>
          <a:stretch>
            <a:fillRect/>
          </a:stretch>
        </p:blipFill>
        <p:spPr>
          <a:xfrm>
            <a:off x="2514600" y="1524000"/>
            <a:ext cx="4267200" cy="4731943"/>
          </a:xfrm>
        </p:spPr>
      </p:pic>
    </p:spTree>
    <p:extLst>
      <p:ext uri="{BB962C8B-B14F-4D97-AF65-F5344CB8AC3E}">
        <p14:creationId xmlns:p14="http://schemas.microsoft.com/office/powerpoint/2010/main" val="5973872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Price of Oil (X</a:t>
            </a:r>
            <a:r>
              <a:rPr lang="en-US" sz="1600" dirty="0" smtClean="0"/>
              <a:t>COMMON</a:t>
            </a:r>
            <a:r>
              <a:rPr lang="en-US" dirty="0" smtClean="0"/>
              <a:t>)</a:t>
            </a:r>
            <a:endParaRPr lang="en-US" dirty="0"/>
          </a:p>
        </p:txBody>
      </p:sp>
      <p:sp>
        <p:nvSpPr>
          <p:cNvPr id="3" name="Content Placeholder 2"/>
          <p:cNvSpPr>
            <a:spLocks noGrp="1"/>
          </p:cNvSpPr>
          <p:nvPr>
            <p:ph idx="1"/>
          </p:nvPr>
        </p:nvSpPr>
        <p:spPr>
          <a:xfrm>
            <a:off x="457200" y="1600200"/>
            <a:ext cx="4800600" cy="4953000"/>
          </a:xfrm>
        </p:spPr>
        <p:txBody>
          <a:bodyPr>
            <a:normAutofit fontScale="77500" lnSpcReduction="20000"/>
          </a:bodyPr>
          <a:lstStyle/>
          <a:p>
            <a:r>
              <a:rPr lang="en-US" sz="3100" dirty="0" smtClean="0"/>
              <a:t>Demand Planners at DepotCo are planning a product launch.</a:t>
            </a:r>
          </a:p>
          <a:p>
            <a:r>
              <a:rPr lang="en-US" sz="3100" dirty="0" smtClean="0"/>
              <a:t>They would like to determine the feasibility of this action, given market conditions.</a:t>
            </a:r>
          </a:p>
          <a:p>
            <a:r>
              <a:rPr lang="en-US" sz="3100" dirty="0" smtClean="0"/>
              <a:t>Market research tells them that the price of oil is a determinant of whether or not they can enter the market unimpeded.</a:t>
            </a:r>
          </a:p>
          <a:p>
            <a:r>
              <a:rPr lang="en-US" sz="3100" dirty="0" smtClean="0"/>
              <a:t>We will perform three univariate analyses to model/predict the behavior of X.</a:t>
            </a:r>
          </a:p>
          <a:p>
            <a:pPr marL="0" indent="0">
              <a:buNone/>
            </a:pPr>
            <a:endParaRPr lang="en-US" dirty="0"/>
          </a:p>
        </p:txBody>
      </p:sp>
      <p:pic>
        <p:nvPicPr>
          <p:cNvPr id="3075" name="Picture 3" descr="C:\Users\Dave\AppData\Local\Microsoft\Windows\Temporary Internet Files\Content.IE5\MLDW7A7V\Oil_drop[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2636916"/>
            <a:ext cx="920635" cy="126984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Dave\AppData\Local\Microsoft\Windows\Temporary Internet Files\Content.IE5\MLDW7A7V\stock_market_crash[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4873" y="2438400"/>
            <a:ext cx="1905000"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9970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20762"/>
          </a:xfrm>
        </p:spPr>
        <p:txBody>
          <a:bodyPr>
            <a:normAutofit/>
          </a:bodyPr>
          <a:lstStyle/>
          <a:p>
            <a:r>
              <a:rPr lang="en-US" sz="2800" dirty="0" smtClean="0">
                <a:solidFill>
                  <a:srgbClr val="FF0000"/>
                </a:solidFill>
              </a:rPr>
              <a:t>OR</a:t>
            </a:r>
            <a:r>
              <a:rPr lang="en-US" sz="2800" dirty="0" smtClean="0"/>
              <a:t> The Impact of a Marketing Forecast on Expected System Performance</a:t>
            </a:r>
            <a:endParaRPr lang="en-US" sz="2800" dirty="0"/>
          </a:p>
        </p:txBody>
      </p:sp>
      <p:sp>
        <p:nvSpPr>
          <p:cNvPr id="3" name="Content Placeholder 2"/>
          <p:cNvSpPr>
            <a:spLocks noGrp="1"/>
          </p:cNvSpPr>
          <p:nvPr>
            <p:ph idx="1"/>
          </p:nvPr>
        </p:nvSpPr>
        <p:spPr>
          <a:xfrm>
            <a:off x="457200" y="1600200"/>
            <a:ext cx="4648200" cy="4953000"/>
          </a:xfrm>
        </p:spPr>
        <p:txBody>
          <a:bodyPr>
            <a:normAutofit fontScale="85000" lnSpcReduction="20000"/>
          </a:bodyPr>
          <a:lstStyle/>
          <a:p>
            <a:r>
              <a:rPr lang="en-US" dirty="0" smtClean="0"/>
              <a:t>Marketing Department Planners at XYZ Cellular are providing estimates for  the number of future customers based upon promotions and product life cycles .</a:t>
            </a:r>
          </a:p>
          <a:p>
            <a:r>
              <a:rPr lang="en-US" dirty="0" smtClean="0"/>
              <a:t>System performance depends critically on the number of customers.</a:t>
            </a:r>
          </a:p>
          <a:p>
            <a:r>
              <a:rPr lang="en-US" dirty="0" smtClean="0"/>
              <a:t>How to incorporate the uncertainty in the exogenous forecast of the number of customers .</a:t>
            </a:r>
          </a:p>
          <a:p>
            <a:pPr marL="0" indent="0">
              <a:buNone/>
            </a:pPr>
            <a:endParaRPr lang="en-US" dirty="0"/>
          </a:p>
        </p:txBody>
      </p:sp>
      <p:pic>
        <p:nvPicPr>
          <p:cNvPr id="3074" name="Picture 2" descr="C:\Users\Dave\AppData\Local\Microsoft\Windows\Temporary Internet Files\Content.IE5\MLDW7A7V\5928662611_52e501bb2b_b[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1" y="2286000"/>
            <a:ext cx="2819400" cy="2819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8638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76200"/>
            <a:ext cx="8915400" cy="1362075"/>
          </a:xfrm>
        </p:spPr>
        <p:txBody>
          <a:bodyPr>
            <a:normAutofit/>
          </a:bodyPr>
          <a:lstStyle/>
          <a:p>
            <a:r>
              <a:rPr lang="en-US" sz="3600" dirty="0" smtClean="0"/>
              <a:t>Business Case Part one</a:t>
            </a:r>
            <a:endParaRPr lang="en-US" sz="3600" dirty="0"/>
          </a:p>
        </p:txBody>
      </p:sp>
      <p:sp>
        <p:nvSpPr>
          <p:cNvPr id="5" name="Text Placeholder 4"/>
          <p:cNvSpPr>
            <a:spLocks noGrp="1"/>
          </p:cNvSpPr>
          <p:nvPr>
            <p:ph type="body" idx="1"/>
          </p:nvPr>
        </p:nvSpPr>
        <p:spPr>
          <a:xfrm>
            <a:off x="228600" y="3505200"/>
            <a:ext cx="8915400" cy="2795587"/>
          </a:xfrm>
        </p:spPr>
        <p:txBody>
          <a:bodyPr>
            <a:normAutofit/>
          </a:bodyPr>
          <a:lstStyle/>
          <a:p>
            <a:r>
              <a:rPr lang="en-US" dirty="0" smtClean="0"/>
              <a:t>A </a:t>
            </a:r>
            <a:r>
              <a:rPr lang="en-US" dirty="0"/>
              <a:t>U</a:t>
            </a:r>
            <a:r>
              <a:rPr lang="en-US" dirty="0" smtClean="0"/>
              <a:t>nivariate Example for the price of oil.</a:t>
            </a:r>
            <a:endParaRPr lang="en-US" dirty="0"/>
          </a:p>
        </p:txBody>
      </p:sp>
      <p:pic>
        <p:nvPicPr>
          <p:cNvPr id="7" name="Picture Placeholder 6"/>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21299" b="21299"/>
          <a:stretch>
            <a:fillRect/>
          </a:stretch>
        </p:blipFill>
        <p:spPr>
          <a:xfrm>
            <a:off x="914400" y="1981200"/>
            <a:ext cx="7543800" cy="24214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722674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Scenarios We Will Use</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03762290"/>
              </p:ext>
            </p:extLst>
          </p:nvPr>
        </p:nvGraphicFramePr>
        <p:xfrm>
          <a:off x="457200" y="3200400"/>
          <a:ext cx="8229600" cy="2291080"/>
        </p:xfrm>
        <a:graphic>
          <a:graphicData uri="http://schemas.openxmlformats.org/drawingml/2006/table">
            <a:tbl>
              <a:tblPr firstRow="1" bandRow="1">
                <a:tableStyleId>{5C22544A-7EE6-4342-B048-85BDC9FD1C3A}</a:tableStyleId>
              </a:tblPr>
              <a:tblGrid>
                <a:gridCol w="2819400"/>
                <a:gridCol w="5410200"/>
              </a:tblGrid>
              <a:tr h="370840">
                <a:tc>
                  <a:txBody>
                    <a:bodyPr/>
                    <a:lstStyle/>
                    <a:p>
                      <a:pPr marL="0" indent="0" algn="l">
                        <a:buNone/>
                      </a:pPr>
                      <a:r>
                        <a:rPr lang="en-US" sz="1800" dirty="0" smtClean="0"/>
                        <a:t>Approach</a:t>
                      </a:r>
                    </a:p>
                  </a:txBody>
                  <a:tcPr/>
                </a:tc>
                <a:tc>
                  <a:txBody>
                    <a:bodyPr/>
                    <a:lstStyle/>
                    <a:p>
                      <a:pPr algn="l"/>
                      <a:r>
                        <a:rPr lang="en-US" dirty="0" smtClean="0"/>
                        <a:t>Description</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The Regular Case (A) </a:t>
                      </a:r>
                    </a:p>
                    <a:p>
                      <a:pPr marL="0" indent="0">
                        <a:buNone/>
                      </a:pP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No adjustment for the 3 assumptions. </a:t>
                      </a:r>
                      <a:endParaRPr lang="en-US" dirty="0" smtClean="0"/>
                    </a:p>
                    <a:p>
                      <a:endParaRPr lang="en-US" dirty="0"/>
                    </a:p>
                  </a:txBody>
                  <a:tcPr/>
                </a:tc>
              </a:tr>
              <a:tr h="370840">
                <a:tc>
                  <a:txBody>
                    <a:bodyPr/>
                    <a:lstStyle/>
                    <a:p>
                      <a:r>
                        <a:rPr lang="en-US" sz="1800" dirty="0" smtClean="0"/>
                        <a:t>The Resampled Case (B)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Model errors are incorporated.</a:t>
                      </a:r>
                    </a:p>
                    <a:p>
                      <a:endParaRPr lang="en-US" dirty="0"/>
                    </a:p>
                  </a:txBody>
                  <a:tcPr/>
                </a:tc>
              </a:tr>
              <a:tr h="370840">
                <a:tc>
                  <a:txBody>
                    <a:bodyPr/>
                    <a:lstStyle/>
                    <a:p>
                      <a:r>
                        <a:rPr lang="en-US" sz="1800" dirty="0" smtClean="0"/>
                        <a:t>The Robust Case (C)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Model errors </a:t>
                      </a:r>
                      <a:r>
                        <a:rPr lang="en-US" sz="1800" u="sng" dirty="0" smtClean="0"/>
                        <a:t>and</a:t>
                      </a:r>
                      <a:r>
                        <a:rPr lang="en-US" sz="1800" dirty="0" smtClean="0"/>
                        <a:t> outliers are considered.</a:t>
                      </a:r>
                    </a:p>
                    <a:p>
                      <a:endParaRPr lang="en-US" dirty="0"/>
                    </a:p>
                  </a:txBody>
                  <a:tcPr/>
                </a:tc>
              </a:tr>
            </a:tbl>
          </a:graphicData>
        </a:graphic>
      </p:graphicFrame>
      <p:sp>
        <p:nvSpPr>
          <p:cNvPr id="7" name="TextBox 6"/>
          <p:cNvSpPr txBox="1"/>
          <p:nvPr/>
        </p:nvSpPr>
        <p:spPr>
          <a:xfrm>
            <a:off x="1600200" y="1524000"/>
            <a:ext cx="5633273" cy="1477328"/>
          </a:xfrm>
          <a:prstGeom prst="rect">
            <a:avLst/>
          </a:prstGeom>
          <a:noFill/>
        </p:spPr>
        <p:txBody>
          <a:bodyPr wrap="none" rtlCol="0">
            <a:spAutoFit/>
          </a:bodyPr>
          <a:lstStyle/>
          <a:p>
            <a:r>
              <a:rPr lang="en-US" dirty="0"/>
              <a:t>We will show three different methods of dealing with </a:t>
            </a:r>
            <a:endParaRPr lang="en-US" dirty="0" smtClean="0"/>
          </a:p>
          <a:p>
            <a:r>
              <a:rPr lang="en-US" dirty="0" smtClean="0"/>
              <a:t>the </a:t>
            </a:r>
            <a:r>
              <a:rPr lang="en-US" dirty="0"/>
              <a:t>assumptions that were previously mentioned </a:t>
            </a:r>
            <a:endParaRPr lang="en-US" dirty="0" smtClean="0"/>
          </a:p>
          <a:p>
            <a:r>
              <a:rPr lang="en-US" dirty="0" smtClean="0"/>
              <a:t>(</a:t>
            </a:r>
            <a:r>
              <a:rPr lang="en-US" dirty="0"/>
              <a:t>i.e. global parameters, CIs reliance on </a:t>
            </a:r>
            <a:r>
              <a:rPr lang="el-GR" dirty="0"/>
              <a:t>ψ</a:t>
            </a:r>
            <a:r>
              <a:rPr lang="en-US" dirty="0"/>
              <a:t>-weights, </a:t>
            </a:r>
            <a:endParaRPr lang="en-US" dirty="0" smtClean="0"/>
          </a:p>
          <a:p>
            <a:r>
              <a:rPr lang="en-US" dirty="0" smtClean="0"/>
              <a:t>and </a:t>
            </a:r>
            <a:r>
              <a:rPr lang="en-US" dirty="0"/>
              <a:t>that outliers will not happen in the </a:t>
            </a:r>
            <a:r>
              <a:rPr lang="en-US" dirty="0" smtClean="0"/>
              <a:t>future</a:t>
            </a:r>
            <a:r>
              <a:rPr lang="en-US" dirty="0"/>
              <a:t>)</a:t>
            </a:r>
          </a:p>
          <a:p>
            <a:endParaRPr lang="en-US" dirty="0"/>
          </a:p>
        </p:txBody>
      </p:sp>
    </p:spTree>
    <p:extLst>
      <p:ext uri="{BB962C8B-B14F-4D97-AF65-F5344CB8AC3E}">
        <p14:creationId xmlns:p14="http://schemas.microsoft.com/office/powerpoint/2010/main" val="39344041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Predicting the Predictor(A)</a:t>
            </a:r>
            <a:endParaRPr lang="en-US" dirty="0"/>
          </a:p>
        </p:txBody>
      </p:sp>
      <p:pic>
        <p:nvPicPr>
          <p:cNvPr id="4" name="Content Placeholder 3" descr="AFF.png"/>
          <p:cNvPicPr>
            <a:picLocks noGrp="1" noChangeAspect="1"/>
          </p:cNvPicPr>
          <p:nvPr>
            <p:ph idx="1"/>
          </p:nvPr>
        </p:nvPicPr>
        <p:blipFill>
          <a:blip r:embed="rId2" cstate="print"/>
          <a:stretch>
            <a:fillRect/>
          </a:stretch>
        </p:blipFill>
        <p:spPr>
          <a:xfrm>
            <a:off x="549270" y="1600199"/>
            <a:ext cx="8137530" cy="3699457"/>
          </a:xfrm>
        </p:spPr>
      </p:pic>
      <p:sp>
        <p:nvSpPr>
          <p:cNvPr id="5" name="Text Placeholder 4"/>
          <p:cNvSpPr>
            <a:spLocks noGrp="1"/>
          </p:cNvSpPr>
          <p:nvPr>
            <p:ph type="body" sz="quarter" idx="13"/>
          </p:nvPr>
        </p:nvSpPr>
        <p:spPr>
          <a:xfrm>
            <a:off x="0" y="5486400"/>
            <a:ext cx="9144000" cy="990600"/>
          </a:xfrm>
        </p:spPr>
        <p:txBody>
          <a:bodyPr>
            <a:normAutofit/>
          </a:bodyPr>
          <a:lstStyle/>
          <a:p>
            <a:r>
              <a:rPr lang="en-US" sz="2400" dirty="0" smtClean="0"/>
              <a:t>       Basic ARIMA Incorporating Outliers using the Psi Weights</a:t>
            </a:r>
            <a:endParaRPr lang="en-US" sz="2400" dirty="0"/>
          </a:p>
        </p:txBody>
      </p:sp>
    </p:spTree>
    <p:extLst>
      <p:ext uri="{BB962C8B-B14F-4D97-AF65-F5344CB8AC3E}">
        <p14:creationId xmlns:p14="http://schemas.microsoft.com/office/powerpoint/2010/main" val="17434315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Predicting the Predictor(B)</a:t>
            </a:r>
            <a:endParaRPr lang="en-US" dirty="0"/>
          </a:p>
        </p:txBody>
      </p:sp>
      <p:sp>
        <p:nvSpPr>
          <p:cNvPr id="5" name="Text Placeholder 4"/>
          <p:cNvSpPr>
            <a:spLocks noGrp="1"/>
          </p:cNvSpPr>
          <p:nvPr>
            <p:ph type="body" sz="quarter" idx="13"/>
          </p:nvPr>
        </p:nvSpPr>
        <p:spPr/>
        <p:txBody>
          <a:bodyPr>
            <a:noAutofit/>
          </a:bodyPr>
          <a:lstStyle/>
          <a:p>
            <a:r>
              <a:rPr lang="en-US" sz="2000" dirty="0" smtClean="0"/>
              <a:t>Adjusted for model errors with Probability Sampling </a:t>
            </a:r>
          </a:p>
          <a:p>
            <a:r>
              <a:rPr lang="en-US" sz="2000" dirty="0" smtClean="0"/>
              <a:t>i.e. Resampling model errors to enable uncertainty in the parameters.</a:t>
            </a:r>
            <a:endParaRPr lang="en-US" sz="2000" dirty="0"/>
          </a:p>
        </p:txBody>
      </p:sp>
      <p:pic>
        <p:nvPicPr>
          <p:cNvPr id="7" name="Content Placeholder 3" descr="AFF.png"/>
          <p:cNvPicPr>
            <a:picLocks noChangeAspect="1"/>
          </p:cNvPicPr>
          <p:nvPr/>
        </p:nvPicPr>
        <p:blipFill>
          <a:blip r:embed="rId2" cstate="print"/>
          <a:stretch>
            <a:fillRect/>
          </a:stretch>
        </p:blipFill>
        <p:spPr>
          <a:xfrm>
            <a:off x="533401" y="1600200"/>
            <a:ext cx="8179674" cy="3657600"/>
          </a:xfrm>
          <a:prstGeom prst="rect">
            <a:avLst/>
          </a:prstGeom>
        </p:spPr>
      </p:pic>
    </p:spTree>
    <p:extLst>
      <p:ext uri="{BB962C8B-B14F-4D97-AF65-F5344CB8AC3E}">
        <p14:creationId xmlns:p14="http://schemas.microsoft.com/office/powerpoint/2010/main" val="4209845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our Company</a:t>
            </a:r>
            <a:endParaRPr lang="en-US" dirty="0"/>
          </a:p>
        </p:txBody>
      </p:sp>
      <p:sp>
        <p:nvSpPr>
          <p:cNvPr id="3" name="Content Placeholder 2"/>
          <p:cNvSpPr>
            <a:spLocks noGrp="1"/>
          </p:cNvSpPr>
          <p:nvPr>
            <p:ph idx="1"/>
          </p:nvPr>
        </p:nvSpPr>
        <p:spPr/>
        <p:txBody>
          <a:bodyPr/>
          <a:lstStyle/>
          <a:p>
            <a:r>
              <a:rPr lang="en-US" smtClean="0"/>
              <a:t>Launched 1976</a:t>
            </a:r>
          </a:p>
          <a:p>
            <a:r>
              <a:rPr lang="en-US" smtClean="0"/>
              <a:t>Consulting </a:t>
            </a:r>
            <a:r>
              <a:rPr lang="en-US" dirty="0" smtClean="0"/>
              <a:t>and Software</a:t>
            </a:r>
          </a:p>
          <a:p>
            <a:r>
              <a:rPr lang="en-US" dirty="0" smtClean="0"/>
              <a:t>Software on Different Platforms</a:t>
            </a:r>
          </a:p>
          <a:p>
            <a:r>
              <a:rPr lang="en-US" dirty="0" smtClean="0"/>
              <a:t>Innovated Intervention Modeling</a:t>
            </a:r>
          </a:p>
          <a:p>
            <a:r>
              <a:rPr lang="en-US" dirty="0" smtClean="0"/>
              <a:t>Only Software to recognize lead/lag on causals automatically</a:t>
            </a:r>
            <a:endParaRPr lang="en-US" dirty="0"/>
          </a:p>
        </p:txBody>
      </p:sp>
    </p:spTree>
    <p:extLst>
      <p:ext uri="{BB962C8B-B14F-4D97-AF65-F5344CB8AC3E}">
        <p14:creationId xmlns:p14="http://schemas.microsoft.com/office/powerpoint/2010/main" val="12104216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Predicting the Predictor(C)</a:t>
            </a:r>
            <a:endParaRPr lang="en-US" dirty="0"/>
          </a:p>
        </p:txBody>
      </p:sp>
      <p:sp>
        <p:nvSpPr>
          <p:cNvPr id="4" name="Text Placeholder 3"/>
          <p:cNvSpPr>
            <a:spLocks noGrp="1"/>
          </p:cNvSpPr>
          <p:nvPr>
            <p:ph type="body" sz="quarter" idx="13"/>
          </p:nvPr>
        </p:nvSpPr>
        <p:spPr/>
        <p:txBody>
          <a:bodyPr>
            <a:normAutofit fontScale="70000" lnSpcReduction="20000"/>
          </a:bodyPr>
          <a:lstStyle/>
          <a:p>
            <a:r>
              <a:rPr lang="en-US" dirty="0" smtClean="0"/>
              <a:t>Used Probability Sampling to incorporate model errors as well as the possibility of future  outliers. </a:t>
            </a:r>
            <a:endParaRPr lang="en-US" dirty="0"/>
          </a:p>
        </p:txBody>
      </p:sp>
      <p:pic>
        <p:nvPicPr>
          <p:cNvPr id="5" name="Content Placeholder 3" descr="AFF.png"/>
          <p:cNvPicPr>
            <a:picLocks noGrp="1" noChangeAspect="1"/>
          </p:cNvPicPr>
          <p:nvPr>
            <p:ph idx="1"/>
          </p:nvPr>
        </p:nvPicPr>
        <p:blipFill>
          <a:blip r:embed="rId2" cstate="print"/>
          <a:stretch>
            <a:fillRect/>
          </a:stretch>
        </p:blipFill>
        <p:spPr>
          <a:xfrm>
            <a:off x="533400" y="1600199"/>
            <a:ext cx="8153400" cy="3666771"/>
          </a:xfrm>
        </p:spPr>
      </p:pic>
    </p:spTree>
    <p:extLst>
      <p:ext uri="{BB962C8B-B14F-4D97-AF65-F5344CB8AC3E}">
        <p14:creationId xmlns:p14="http://schemas.microsoft.com/office/powerpoint/2010/main" val="1548073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4"/>
          </p:nvPr>
        </p:nvSpPr>
        <p:spPr>
          <a:xfrm>
            <a:off x="5246001" y="2743200"/>
            <a:ext cx="3657600" cy="457200"/>
          </a:xfrm>
        </p:spPr>
        <p:txBody>
          <a:bodyPr/>
          <a:lstStyle/>
          <a:p>
            <a:pPr marL="0" indent="0" algn="ctr">
              <a:buNone/>
            </a:pPr>
            <a:r>
              <a:rPr lang="en-US" dirty="0" smtClean="0"/>
              <a:t> (B)</a:t>
            </a:r>
            <a:endParaRPr lang="en-US" dirty="0"/>
          </a:p>
        </p:txBody>
      </p:sp>
      <p:sp>
        <p:nvSpPr>
          <p:cNvPr id="19" name="Picture Placeholder 18"/>
          <p:cNvSpPr>
            <a:spLocks noGrp="1"/>
          </p:cNvSpPr>
          <p:nvPr>
            <p:ph type="pic" sz="quarter" idx="17"/>
          </p:nvPr>
        </p:nvSpPr>
        <p:spPr/>
      </p:sp>
      <p:sp>
        <p:nvSpPr>
          <p:cNvPr id="13" name="Text Placeholder 12"/>
          <p:cNvSpPr>
            <a:spLocks noGrp="1"/>
          </p:cNvSpPr>
          <p:nvPr>
            <p:ph type="body" sz="quarter" idx="21"/>
          </p:nvPr>
        </p:nvSpPr>
        <p:spPr>
          <a:xfrm>
            <a:off x="2719602" y="6248400"/>
            <a:ext cx="3657600" cy="457200"/>
          </a:xfrm>
        </p:spPr>
        <p:txBody>
          <a:bodyPr/>
          <a:lstStyle/>
          <a:p>
            <a:pPr marL="0" indent="0" algn="ctr">
              <a:buNone/>
            </a:pPr>
            <a:r>
              <a:rPr lang="en-US" dirty="0" smtClean="0"/>
              <a:t> (C)</a:t>
            </a:r>
            <a:endParaRPr lang="en-US" dirty="0"/>
          </a:p>
        </p:txBody>
      </p:sp>
      <p:sp>
        <p:nvSpPr>
          <p:cNvPr id="20" name="Text Placeholder 19"/>
          <p:cNvSpPr>
            <a:spLocks noGrp="1"/>
          </p:cNvSpPr>
          <p:nvPr>
            <p:ph type="body" sz="quarter" idx="22"/>
          </p:nvPr>
        </p:nvSpPr>
        <p:spPr/>
        <p:txBody>
          <a:bodyPr/>
          <a:lstStyle/>
          <a:p>
            <a:pPr marL="0" indent="0" algn="ctr">
              <a:buNone/>
            </a:pPr>
            <a:r>
              <a:rPr lang="en-US" dirty="0" smtClean="0"/>
              <a:t> (A)</a:t>
            </a:r>
            <a:endParaRPr lang="en-US" dirty="0"/>
          </a:p>
        </p:txBody>
      </p:sp>
      <p:pic>
        <p:nvPicPr>
          <p:cNvPr id="17" name="Content Placeholder 3" descr="FORECAST.png"/>
          <p:cNvPicPr>
            <a:picLocks noChangeAspect="1"/>
          </p:cNvPicPr>
          <p:nvPr/>
        </p:nvPicPr>
        <p:blipFill>
          <a:blip r:embed="rId2" cstate="print"/>
          <a:stretch>
            <a:fillRect/>
          </a:stretch>
        </p:blipFill>
        <p:spPr>
          <a:xfrm>
            <a:off x="152400" y="457200"/>
            <a:ext cx="4396002" cy="2217109"/>
          </a:xfrm>
          <a:prstGeom prst="rect">
            <a:avLst/>
          </a:prstGeom>
          <a:ln>
            <a:noFill/>
          </a:ln>
          <a:effectLst>
            <a:outerShdw blurRad="292100" dist="139700" dir="2700000" algn="tl" rotWithShape="0">
              <a:srgbClr val="333333">
                <a:alpha val="65000"/>
              </a:srgbClr>
            </a:outerShdw>
          </a:effectLst>
        </p:spPr>
      </p:pic>
      <p:pic>
        <p:nvPicPr>
          <p:cNvPr id="23" name="Content Placeholder 3" descr="FORECAST.png"/>
          <p:cNvPicPr>
            <a:picLocks noChangeAspect="1"/>
          </p:cNvPicPr>
          <p:nvPr/>
        </p:nvPicPr>
        <p:blipFill rotWithShape="1">
          <a:blip r:embed="rId3" cstate="print"/>
          <a:srcRect t="23984"/>
          <a:stretch/>
        </p:blipFill>
        <p:spPr>
          <a:xfrm>
            <a:off x="2514600" y="3657600"/>
            <a:ext cx="4396002" cy="2162463"/>
          </a:xfrm>
          <a:prstGeom prst="rect">
            <a:avLst/>
          </a:prstGeom>
          <a:ln>
            <a:noFill/>
          </a:ln>
          <a:effectLst>
            <a:outerShdw blurRad="292100" dist="139700" dir="2700000" algn="tl" rotWithShape="0">
              <a:srgbClr val="333333">
                <a:alpha val="65000"/>
              </a:srgbClr>
            </a:outerShdw>
          </a:effectLst>
        </p:spPr>
      </p:pic>
      <p:pic>
        <p:nvPicPr>
          <p:cNvPr id="14" name="Content Placeholder 3" descr="FORECAST.png"/>
          <p:cNvPicPr>
            <a:picLocks noChangeAspect="1"/>
          </p:cNvPicPr>
          <p:nvPr/>
        </p:nvPicPr>
        <p:blipFill rotWithShape="1">
          <a:blip r:embed="rId4" cstate="print"/>
          <a:srcRect t="25679"/>
          <a:stretch/>
        </p:blipFill>
        <p:spPr>
          <a:xfrm>
            <a:off x="4686097" y="457199"/>
            <a:ext cx="4396002" cy="2217109"/>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3581400" y="1143000"/>
            <a:ext cx="533400" cy="13716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p:cNvSpPr/>
          <p:nvPr/>
        </p:nvSpPr>
        <p:spPr>
          <a:xfrm>
            <a:off x="8113643" y="1143000"/>
            <a:ext cx="533400" cy="13716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p:cNvSpPr/>
          <p:nvPr/>
        </p:nvSpPr>
        <p:spPr>
          <a:xfrm>
            <a:off x="5968285" y="4411973"/>
            <a:ext cx="533400" cy="13716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741706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COMPARISON OF FORECAST TABLES FROM (A) AND (C )</a:t>
            </a:r>
            <a:endParaRPr lang="en-US" dirty="0"/>
          </a:p>
        </p:txBody>
      </p:sp>
      <p:pic>
        <p:nvPicPr>
          <p:cNvPr id="4" name="Content Placeholder 3" descr="FORECAST.png"/>
          <p:cNvPicPr>
            <a:picLocks noGrp="1" noChangeAspect="1"/>
          </p:cNvPicPr>
          <p:nvPr>
            <p:ph idx="1"/>
          </p:nvPr>
        </p:nvPicPr>
        <p:blipFill>
          <a:blip r:embed="rId3" cstate="print"/>
          <a:stretch>
            <a:fillRect/>
          </a:stretch>
        </p:blipFill>
        <p:spPr>
          <a:xfrm>
            <a:off x="2309191" y="2133600"/>
            <a:ext cx="4525617" cy="1337891"/>
          </a:xfrm>
          <a:prstGeom prst="rect">
            <a:avLst/>
          </a:prstGeom>
          <a:ln>
            <a:noFill/>
          </a:ln>
          <a:effectLst>
            <a:outerShdw blurRad="292100" dist="139700" dir="2700000" algn="tl" rotWithShape="0">
              <a:srgbClr val="333333">
                <a:alpha val="65000"/>
              </a:srgbClr>
            </a:outerShdw>
          </a:effectLst>
        </p:spPr>
      </p:pic>
      <p:pic>
        <p:nvPicPr>
          <p:cNvPr id="5" name="Picture 4" descr="FORECAST.png"/>
          <p:cNvPicPr>
            <a:picLocks noChangeAspect="1"/>
          </p:cNvPicPr>
          <p:nvPr/>
        </p:nvPicPr>
        <p:blipFill>
          <a:blip r:embed="rId4" cstate="print"/>
          <a:stretch>
            <a:fillRect/>
          </a:stretch>
        </p:blipFill>
        <p:spPr>
          <a:xfrm>
            <a:off x="2310848" y="4114800"/>
            <a:ext cx="4522304" cy="1758674"/>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0" y="3549134"/>
            <a:ext cx="9144000" cy="338554"/>
          </a:xfrm>
          <a:prstGeom prst="rect">
            <a:avLst/>
          </a:prstGeom>
          <a:noFill/>
        </p:spPr>
        <p:txBody>
          <a:bodyPr wrap="square" rtlCol="0">
            <a:spAutoFit/>
          </a:bodyPr>
          <a:lstStyle/>
          <a:p>
            <a:pPr algn="ctr"/>
            <a:r>
              <a:rPr lang="en-US" sz="1600" i="1" dirty="0"/>
              <a:t>Regular Case (A)</a:t>
            </a:r>
          </a:p>
        </p:txBody>
      </p:sp>
      <p:sp>
        <p:nvSpPr>
          <p:cNvPr id="6" name="TextBox 5"/>
          <p:cNvSpPr txBox="1"/>
          <p:nvPr/>
        </p:nvSpPr>
        <p:spPr>
          <a:xfrm>
            <a:off x="46382" y="5911334"/>
            <a:ext cx="9144000" cy="338554"/>
          </a:xfrm>
          <a:prstGeom prst="rect">
            <a:avLst/>
          </a:prstGeom>
          <a:noFill/>
        </p:spPr>
        <p:txBody>
          <a:bodyPr wrap="square" rtlCol="0">
            <a:spAutoFit/>
          </a:bodyPr>
          <a:lstStyle/>
          <a:p>
            <a:pPr algn="ctr"/>
            <a:r>
              <a:rPr lang="en-US" sz="1600" i="1" dirty="0" smtClean="0"/>
              <a:t>Robust Case (C)</a:t>
            </a:r>
            <a:endParaRPr lang="en-US" sz="1600" i="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0" y="274638"/>
            <a:ext cx="8229600" cy="1143000"/>
          </a:xfrm>
        </p:spPr>
        <p:txBody>
          <a:bodyPr>
            <a:normAutofit fontScale="90000"/>
          </a:bodyPr>
          <a:lstStyle/>
          <a:p>
            <a:r>
              <a:rPr lang="en-US" dirty="0" smtClean="0"/>
              <a:t>Comparing Simulated Residuals for (C)</a:t>
            </a:r>
            <a:endParaRPr lang="en-US" dirty="0"/>
          </a:p>
        </p:txBody>
      </p:sp>
      <p:graphicFrame>
        <p:nvGraphicFramePr>
          <p:cNvPr id="15" name="Picture Placeholder 14"/>
          <p:cNvGraphicFramePr>
            <a:graphicFrameLocks noGrp="1"/>
          </p:cNvGraphicFramePr>
          <p:nvPr>
            <p:ph type="pic" sz="quarter" idx="24"/>
            <p:extLst>
              <p:ext uri="{D42A27DB-BD31-4B8C-83A1-F6EECF244321}">
                <p14:modId xmlns:p14="http://schemas.microsoft.com/office/powerpoint/2010/main" val="3530238801"/>
              </p:ext>
            </p:extLst>
          </p:nvPr>
        </p:nvGraphicFramePr>
        <p:xfrm>
          <a:off x="4679086" y="1676400"/>
          <a:ext cx="4191000" cy="243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Picture Placeholder 16"/>
          <p:cNvGraphicFramePr>
            <a:graphicFrameLocks noGrp="1"/>
          </p:cNvGraphicFramePr>
          <p:nvPr>
            <p:ph type="pic" sz="quarter" idx="17"/>
            <p:extLst>
              <p:ext uri="{D42A27DB-BD31-4B8C-83A1-F6EECF244321}">
                <p14:modId xmlns:p14="http://schemas.microsoft.com/office/powerpoint/2010/main" val="1519573593"/>
              </p:ext>
            </p:extLst>
          </p:nvPr>
        </p:nvGraphicFramePr>
        <p:xfrm>
          <a:off x="304800" y="1676400"/>
          <a:ext cx="4191000" cy="2438400"/>
        </p:xfrm>
        <a:graphic>
          <a:graphicData uri="http://schemas.openxmlformats.org/drawingml/2006/chart">
            <c:chart xmlns:c="http://schemas.openxmlformats.org/drawingml/2006/chart" xmlns:r="http://schemas.openxmlformats.org/officeDocument/2006/relationships" r:id="rId4"/>
          </a:graphicData>
        </a:graphic>
      </p:graphicFrame>
      <mc:AlternateContent xmlns:mc="http://schemas.openxmlformats.org/markup-compatibility/2006" xmlns:a14="http://schemas.microsoft.com/office/drawing/2010/main">
        <mc:Choice Requires="a14">
          <p:sp>
            <p:nvSpPr>
              <p:cNvPr id="19" name="Rectangle 18"/>
              <p:cNvSpPr/>
              <p:nvPr/>
            </p:nvSpPr>
            <p:spPr>
              <a:xfrm>
                <a:off x="685800" y="4572000"/>
                <a:ext cx="7848600" cy="1779205"/>
              </a:xfrm>
              <a:prstGeom prst="rect">
                <a:avLst/>
              </a:prstGeom>
            </p:spPr>
            <p:txBody>
              <a:bodyPr wrap="square">
                <a:spAutoFit/>
              </a:bodyPr>
              <a:lstStyle/>
              <a:p>
                <a:pPr marL="285750" indent="-285750">
                  <a:buFont typeface="Arial" panose="020B0604020202020204" pitchFamily="34" charset="0"/>
                  <a:buChar char="•"/>
                </a:pPr>
                <a:r>
                  <a:rPr lang="en-US" dirty="0" smtClean="0"/>
                  <a:t>Provides a discrete basis for comparison. </a:t>
                </a:r>
              </a:p>
              <a:p>
                <a:pPr marL="742950" lvl="1" indent="-285750">
                  <a:buFont typeface="Arial" panose="020B0604020202020204" pitchFamily="34" charset="0"/>
                  <a:buChar char="•"/>
                </a:pPr>
                <a:r>
                  <a:rPr lang="en-US" dirty="0" smtClean="0"/>
                  <a:t>May help us prove/disprove error normality.</a:t>
                </a:r>
              </a:p>
              <a:p>
                <a:pPr marL="285750" indent="-285750">
                  <a:buFont typeface="Arial" panose="020B0604020202020204" pitchFamily="34" charset="0"/>
                  <a:buChar char="•"/>
                </a:pPr>
                <a:r>
                  <a:rPr lang="en-US" b="1" dirty="0" smtClean="0"/>
                  <a:t>Recall: </a:t>
                </a:r>
                <a:endParaRPr lang="en-US" dirty="0"/>
              </a:p>
              <a:p>
                <a:pPr marL="742950" lvl="1" indent="-285750">
                  <a:buFont typeface="Arial" panose="020B0604020202020204" pitchFamily="34" charset="0"/>
                  <a:buChar char="•"/>
                </a:pPr>
                <a:r>
                  <a:rPr lang="el-GR" dirty="0" smtClean="0"/>
                  <a:t>Ψ</a:t>
                </a:r>
                <a:r>
                  <a:rPr lang="en-US" dirty="0" smtClean="0"/>
                  <a:t>-weighted Moving Averages</a:t>
                </a:r>
              </a:p>
              <a:p>
                <a:pPr marL="742950" lvl="1" indent="-285750">
                  <a:buFont typeface="Arial" panose="020B0604020202020204" pitchFamily="34" charset="0"/>
                  <a:buChar char="•"/>
                </a:pPr>
                <a:r>
                  <a:rPr lang="en-US" dirty="0" smtClean="0"/>
                  <a:t>CI </a:t>
                </a:r>
                <a:r>
                  <a:rPr lang="en-US" dirty="0"/>
                  <a:t>= </a:t>
                </a:r>
                <a:r>
                  <a:rPr lang="en-US" dirty="0" smtClean="0"/>
                  <a:t> </a:t>
                </a:r>
                <a:r>
                  <a:rPr lang="cy-GB" dirty="0" smtClean="0"/>
                  <a:t>ŷ</a:t>
                </a:r>
                <a14:m>
                  <m:oMath xmlns:m="http://schemas.openxmlformats.org/officeDocument/2006/math">
                    <m:r>
                      <a:rPr lang="cy-GB" i="1">
                        <a:latin typeface="Cambria Math"/>
                        <a:ea typeface="Cambria Math"/>
                      </a:rPr>
                      <m:t>±</m:t>
                    </m:r>
                    <m:sSub>
                      <m:sSubPr>
                        <m:ctrlPr>
                          <a:rPr lang="cy-GB" i="1">
                            <a:latin typeface="Cambria Math" panose="02040503050406030204" pitchFamily="18" charset="0"/>
                            <a:ea typeface="Cambria Math"/>
                          </a:rPr>
                        </m:ctrlPr>
                      </m:sSubPr>
                      <m:e>
                        <m:r>
                          <a:rPr lang="en-US" i="1">
                            <a:latin typeface="Cambria Math"/>
                            <a:ea typeface="Cambria Math"/>
                          </a:rPr>
                          <m:t>𝑡</m:t>
                        </m:r>
                      </m:e>
                      <m:sub>
                        <m:r>
                          <a:rPr lang="cy-GB" i="1">
                            <a:latin typeface="Cambria Math"/>
                            <a:ea typeface="Cambria Math"/>
                          </a:rPr>
                          <m:t>𝛼</m:t>
                        </m:r>
                        <m:r>
                          <a:rPr lang="en-US" i="1">
                            <a:latin typeface="Cambria Math"/>
                            <a:ea typeface="Cambria Math"/>
                          </a:rPr>
                          <m:t>/2</m:t>
                        </m:r>
                      </m:sub>
                    </m:sSub>
                    <m:r>
                      <a:rPr lang="en-US" i="1">
                        <a:latin typeface="Cambria Math"/>
                        <a:ea typeface="Cambria Math"/>
                      </a:rPr>
                      <m:t>𝑠𝑒</m:t>
                    </m:r>
                    <m:r>
                      <a:rPr lang="en-US">
                        <a:latin typeface="Cambria Math"/>
                        <a:ea typeface="Cambria Math"/>
                      </a:rPr>
                      <m:t>(</m:t>
                    </m:r>
                    <m:r>
                      <a:rPr lang="cy-GB" i="1">
                        <a:latin typeface="Cambria Math"/>
                        <a:ea typeface="Cambria Math"/>
                      </a:rPr>
                      <m:t>ŷ</m:t>
                    </m:r>
                    <m:r>
                      <a:rPr lang="en-US" i="1">
                        <a:latin typeface="Cambria Math"/>
                        <a:ea typeface="Cambria Math"/>
                      </a:rPr>
                      <m:t>)</m:t>
                    </m:r>
                  </m:oMath>
                </a14:m>
                <a:endParaRPr lang="en-US" dirty="0"/>
              </a:p>
              <a:p>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685800" y="4572000"/>
                <a:ext cx="7848600" cy="1779205"/>
              </a:xfrm>
              <a:prstGeom prst="rect">
                <a:avLst/>
              </a:prstGeom>
              <a:blipFill rotWithShape="1">
                <a:blip r:embed="rId8"/>
                <a:stretch>
                  <a:fillRect l="-544" t="-1712"/>
                </a:stretch>
              </a:blipFill>
            </p:spPr>
            <p:txBody>
              <a:bodyPr/>
              <a:lstStyle/>
              <a:p>
                <a:r>
                  <a:rPr lang="en-US">
                    <a:noFill/>
                  </a:rPr>
                  <a:t> </a:t>
                </a:r>
              </a:p>
            </p:txBody>
          </p:sp>
        </mc:Fallback>
      </mc:AlternateContent>
    </p:spTree>
    <p:extLst>
      <p:ext uri="{BB962C8B-B14F-4D97-AF65-F5344CB8AC3E}">
        <p14:creationId xmlns:p14="http://schemas.microsoft.com/office/powerpoint/2010/main" val="31746067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0" y="274638"/>
            <a:ext cx="8229600" cy="1143000"/>
          </a:xfrm>
        </p:spPr>
        <p:txBody>
          <a:bodyPr>
            <a:normAutofit fontScale="90000"/>
          </a:bodyPr>
          <a:lstStyle/>
          <a:p>
            <a:r>
              <a:rPr lang="en-US" dirty="0" smtClean="0"/>
              <a:t>Comparing Simulated Residuals for (C)</a:t>
            </a:r>
            <a:endParaRPr lang="en-US" dirty="0"/>
          </a:p>
        </p:txBody>
      </p:sp>
      <p:graphicFrame>
        <p:nvGraphicFramePr>
          <p:cNvPr id="15" name="Picture Placeholder 14"/>
          <p:cNvGraphicFramePr>
            <a:graphicFrameLocks noGrp="1"/>
          </p:cNvGraphicFramePr>
          <p:nvPr>
            <p:ph type="pic" sz="quarter" idx="24"/>
            <p:extLst/>
          </p:nvPr>
        </p:nvGraphicFramePr>
        <p:xfrm>
          <a:off x="4679086" y="1676400"/>
          <a:ext cx="4191000" cy="243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Picture Placeholder 16"/>
          <p:cNvGraphicFramePr>
            <a:graphicFrameLocks noGrp="1"/>
          </p:cNvGraphicFramePr>
          <p:nvPr>
            <p:ph type="pic" sz="quarter" idx="17"/>
            <p:extLst/>
          </p:nvPr>
        </p:nvGraphicFramePr>
        <p:xfrm>
          <a:off x="304800" y="1676400"/>
          <a:ext cx="4191000" cy="2438400"/>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le 18"/>
          <p:cNvSpPr/>
          <p:nvPr/>
        </p:nvSpPr>
        <p:spPr>
          <a:xfrm>
            <a:off x="754786" y="4572000"/>
            <a:ext cx="7848600" cy="369332"/>
          </a:xfrm>
          <a:prstGeom prst="rect">
            <a:avLst/>
          </a:prstGeom>
        </p:spPr>
        <p:txBody>
          <a:bodyPr wrap="square">
            <a:spAutoFit/>
          </a:bodyPr>
          <a:lstStyle/>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657246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Business Case Part Two</a:t>
            </a:r>
            <a:endParaRPr lang="en-US" dirty="0"/>
          </a:p>
        </p:txBody>
      </p:sp>
      <p:sp>
        <p:nvSpPr>
          <p:cNvPr id="9" name="Text Placeholder 8"/>
          <p:cNvSpPr>
            <a:spLocks noGrp="1"/>
          </p:cNvSpPr>
          <p:nvPr>
            <p:ph type="body" idx="1"/>
          </p:nvPr>
        </p:nvSpPr>
        <p:spPr/>
        <p:txBody>
          <a:bodyPr/>
          <a:lstStyle/>
          <a:p>
            <a:r>
              <a:rPr lang="en-US" dirty="0" smtClean="0"/>
              <a:t>Let’s Consider a Qualitative Example.</a:t>
            </a:r>
            <a:endParaRPr lang="en-US" dirty="0"/>
          </a:p>
        </p:txBody>
      </p:sp>
      <p:pic>
        <p:nvPicPr>
          <p:cNvPr id="11" name="Picture Placeholder 10"/>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21299" b="21299"/>
          <a:stretch>
            <a:fillRect/>
          </a:stretch>
        </p:blipFill>
        <p:spPr>
          <a:xfrm>
            <a:off x="1066800" y="1752600"/>
            <a:ext cx="7167716" cy="274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394379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Work PDF into Model</a:t>
            </a:r>
            <a:endParaRPr lang="en-US" dirty="0"/>
          </a:p>
        </p:txBody>
      </p:sp>
      <p:sp>
        <p:nvSpPr>
          <p:cNvPr id="3" name="Content Placeholder 2"/>
          <p:cNvSpPr>
            <a:spLocks noGrp="1"/>
          </p:cNvSpPr>
          <p:nvPr>
            <p:ph idx="1"/>
          </p:nvPr>
        </p:nvSpPr>
        <p:spPr>
          <a:xfrm>
            <a:off x="567902" y="2209801"/>
            <a:ext cx="5807765" cy="2895600"/>
          </a:xfrm>
        </p:spPr>
        <p:txBody>
          <a:bodyPr>
            <a:normAutofit/>
          </a:bodyPr>
          <a:lstStyle/>
          <a:p>
            <a:r>
              <a:rPr lang="en-US" sz="2400" dirty="0" smtClean="0"/>
              <a:t>Build a model for the series</a:t>
            </a:r>
          </a:p>
          <a:p>
            <a:r>
              <a:rPr lang="en-US" sz="2400" dirty="0" smtClean="0"/>
              <a:t>Generate a distribution based on PDF containing SME input – this represents their qualitative analysis.</a:t>
            </a:r>
          </a:p>
          <a:p>
            <a:r>
              <a:rPr lang="en-US" sz="2400" dirty="0" smtClean="0"/>
              <a:t>Resample from distribution.</a:t>
            </a:r>
          </a:p>
          <a:p>
            <a:r>
              <a:rPr lang="en-US" sz="2400" dirty="0" smtClean="0"/>
              <a:t>Incorporate pseudo-qualitative confidence interval into model.</a:t>
            </a:r>
            <a:endParaRPr lang="en-US" sz="2400" dirty="0"/>
          </a:p>
        </p:txBody>
      </p:sp>
      <p:pic>
        <p:nvPicPr>
          <p:cNvPr id="4" name="Picture 6" descr="http://i.stack.imgur.com/WtNW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248400" y="1828800"/>
            <a:ext cx="2232991" cy="21708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0" name="Picture 2" descr="C:\Users\Dave\Pictures\presentation\grap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8467" y="4648200"/>
            <a:ext cx="2442376" cy="1447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644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Business Case Part Three</a:t>
            </a:r>
            <a:endParaRPr lang="en-US" dirty="0"/>
          </a:p>
        </p:txBody>
      </p:sp>
      <p:sp>
        <p:nvSpPr>
          <p:cNvPr id="9" name="Text Placeholder 8"/>
          <p:cNvSpPr>
            <a:spLocks noGrp="1"/>
          </p:cNvSpPr>
          <p:nvPr>
            <p:ph type="body" idx="1"/>
          </p:nvPr>
        </p:nvSpPr>
        <p:spPr/>
        <p:txBody>
          <a:bodyPr/>
          <a:lstStyle/>
          <a:p>
            <a:r>
              <a:rPr lang="en-US" dirty="0" smtClean="0"/>
              <a:t>Let’s do some causal modeling</a:t>
            </a:r>
            <a:endParaRPr lang="en-US" dirty="0"/>
          </a:p>
        </p:txBody>
      </p:sp>
      <p:pic>
        <p:nvPicPr>
          <p:cNvPr id="11" name="Picture Placeholder 10"/>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21299" b="21299"/>
          <a:stretch>
            <a:fillRect/>
          </a:stretch>
        </p:blipFill>
        <p:spPr>
          <a:xfrm>
            <a:off x="1066800" y="1752600"/>
            <a:ext cx="7167716" cy="274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85841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0"/>
            <a:ext cx="8229600" cy="1143000"/>
          </a:xfrm>
        </p:spPr>
        <p:txBody>
          <a:bodyPr/>
          <a:lstStyle/>
          <a:p>
            <a:r>
              <a:rPr lang="en-US" dirty="0" smtClean="0"/>
              <a:t>Sales (Y)</a:t>
            </a:r>
            <a:endParaRPr lang="en-US" dirty="0"/>
          </a:p>
        </p:txBody>
      </p:sp>
      <p:sp>
        <p:nvSpPr>
          <p:cNvPr id="9" name="Content Placeholder 8"/>
          <p:cNvSpPr>
            <a:spLocks noGrp="1"/>
          </p:cNvSpPr>
          <p:nvPr>
            <p:ph idx="1"/>
          </p:nvPr>
        </p:nvSpPr>
        <p:spPr>
          <a:xfrm>
            <a:off x="533400" y="1828800"/>
            <a:ext cx="4038600" cy="4525963"/>
          </a:xfrm>
        </p:spPr>
        <p:txBody>
          <a:bodyPr>
            <a:normAutofit/>
          </a:bodyPr>
          <a:lstStyle/>
          <a:p>
            <a:r>
              <a:rPr lang="en-US" sz="2400" dirty="0" smtClean="0"/>
              <a:t>DepotCo wants the model for sales to include the price of oil.</a:t>
            </a:r>
          </a:p>
          <a:p>
            <a:r>
              <a:rPr lang="en-US" sz="2400" dirty="0" smtClean="0"/>
              <a:t>Using the three univariate cases for X from before, we will provide potential scenarios to help drive their business decisions.</a:t>
            </a:r>
          </a:p>
          <a:p>
            <a:pPr marL="0" indent="0">
              <a:buNone/>
            </a:pP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1524000"/>
            <a:ext cx="3034665" cy="4114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09807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OLS between X and Y</a:t>
            </a:r>
            <a:br>
              <a:rPr lang="en-US" dirty="0" smtClean="0"/>
            </a:br>
            <a:r>
              <a:rPr lang="en-US" dirty="0" smtClean="0"/>
              <a:t>for Comparison</a:t>
            </a:r>
            <a:endParaRPr lang="en-US" dirty="0"/>
          </a:p>
        </p:txBody>
      </p:sp>
      <p:sp>
        <p:nvSpPr>
          <p:cNvPr id="3" name="Content Placeholder 2"/>
          <p:cNvSpPr>
            <a:spLocks noGrp="1"/>
          </p:cNvSpPr>
          <p:nvPr>
            <p:ph idx="1"/>
          </p:nvPr>
        </p:nvSpPr>
        <p:spPr>
          <a:xfrm>
            <a:off x="447838" y="5562600"/>
            <a:ext cx="8229600" cy="759709"/>
          </a:xfrm>
        </p:spPr>
        <p:txBody>
          <a:bodyPr>
            <a:normAutofit/>
          </a:bodyPr>
          <a:lstStyle/>
          <a:p>
            <a:pPr marL="0" indent="0">
              <a:buNone/>
            </a:pPr>
            <a:r>
              <a:rPr lang="en-US" sz="2000" i="1" dirty="0" smtClean="0"/>
              <a:t>No probabilistic methods were employed.  Fixed forecasts for the next 4 periods were used , from (A)  </a:t>
            </a:r>
            <a:endParaRPr lang="en-US" sz="2000" b="1" i="1" dirty="0"/>
          </a:p>
        </p:txBody>
      </p:sp>
      <p:pic>
        <p:nvPicPr>
          <p:cNvPr id="4098" name="Picture 2" descr="C:\Debuggers\prob\STEP6\AF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752600"/>
            <a:ext cx="7906076" cy="36138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958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Our Agenda </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Preface</a:t>
            </a:r>
          </a:p>
          <a:p>
            <a:r>
              <a:rPr lang="en-US" dirty="0" smtClean="0"/>
              <a:t>A Quick Refresher: Assumptions</a:t>
            </a:r>
          </a:p>
          <a:p>
            <a:r>
              <a:rPr lang="en-US" dirty="0" smtClean="0"/>
              <a:t>More Refreshments: OLS and Transfer-Functions</a:t>
            </a:r>
          </a:p>
          <a:p>
            <a:r>
              <a:rPr lang="en-US" dirty="0" smtClean="0"/>
              <a:t>Business Cases</a:t>
            </a:r>
          </a:p>
          <a:p>
            <a:pPr lvl="1"/>
            <a:r>
              <a:rPr lang="en-US" dirty="0" smtClean="0"/>
              <a:t>Non-Causal Example </a:t>
            </a:r>
          </a:p>
          <a:p>
            <a:pPr lvl="1"/>
            <a:r>
              <a:rPr lang="en-US" dirty="0"/>
              <a:t>Qualitative </a:t>
            </a:r>
            <a:r>
              <a:rPr lang="en-US" dirty="0" smtClean="0"/>
              <a:t>Example</a:t>
            </a:r>
          </a:p>
          <a:p>
            <a:pPr lvl="1"/>
            <a:r>
              <a:rPr lang="en-US" dirty="0" smtClean="0"/>
              <a:t>Causal Example</a:t>
            </a:r>
            <a:endParaRPr lang="en-US" dirty="0"/>
          </a:p>
          <a:p>
            <a:r>
              <a:rPr lang="en-US" dirty="0" smtClean="0"/>
              <a:t>Reflection</a:t>
            </a:r>
          </a:p>
          <a:p>
            <a:r>
              <a:rPr lang="en-US" dirty="0" smtClean="0"/>
              <a:t>Q&amp;A</a:t>
            </a:r>
            <a:endParaRPr lang="en-US" dirty="0"/>
          </a:p>
        </p:txBody>
      </p:sp>
    </p:spTree>
    <p:extLst>
      <p:ext uri="{BB962C8B-B14F-4D97-AF65-F5344CB8AC3E}">
        <p14:creationId xmlns:p14="http://schemas.microsoft.com/office/powerpoint/2010/main" val="17845232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52400" y="228600"/>
            <a:ext cx="8686800" cy="838200"/>
          </a:xfrm>
        </p:spPr>
        <p:txBody>
          <a:bodyPr>
            <a:noAutofit/>
          </a:bodyPr>
          <a:lstStyle/>
          <a:p>
            <a:r>
              <a:rPr lang="en-US" sz="3200" b="0" dirty="0" smtClean="0"/>
              <a:t>OLS with Fixed Input Forecasts from (A)</a:t>
            </a:r>
            <a:endParaRPr lang="en-US" sz="3200" b="0" dirty="0"/>
          </a:p>
        </p:txBody>
      </p:sp>
      <p:sp>
        <p:nvSpPr>
          <p:cNvPr id="10" name="Text Placeholder 9"/>
          <p:cNvSpPr>
            <a:spLocks noGrp="1"/>
          </p:cNvSpPr>
          <p:nvPr>
            <p:ph type="body" sz="half" idx="2"/>
          </p:nvPr>
        </p:nvSpPr>
        <p:spPr>
          <a:xfrm>
            <a:off x="457200" y="1295400"/>
            <a:ext cx="3733800" cy="4691063"/>
          </a:xfrm>
        </p:spPr>
        <p:txBody>
          <a:bodyPr>
            <a:noAutofit/>
          </a:bodyPr>
          <a:lstStyle/>
          <a:p>
            <a:r>
              <a:rPr lang="en-US" sz="1800" dirty="0" smtClean="0"/>
              <a:t>This should serve as a gentle reminder as to the nature of causal modeling with OLS.</a:t>
            </a:r>
          </a:p>
          <a:p>
            <a:endParaRPr lang="en-US" sz="1800" dirty="0"/>
          </a:p>
          <a:p>
            <a:pPr marL="342900" indent="-342900">
              <a:buFont typeface="+mj-lt"/>
              <a:buAutoNum type="arabicPeriod"/>
            </a:pPr>
            <a:r>
              <a:rPr lang="en-US" sz="1800" dirty="0" smtClean="0"/>
              <a:t>The future values for X are pre-specified, because of prior analysis.</a:t>
            </a:r>
          </a:p>
          <a:p>
            <a:pPr marL="342900" indent="-342900">
              <a:buFont typeface="+mj-lt"/>
              <a:buAutoNum type="arabicPeriod"/>
            </a:pPr>
            <a:r>
              <a:rPr lang="en-US" sz="1800" dirty="0" smtClean="0"/>
              <a:t>Forecasts for X are dejected from the analysis which created them.</a:t>
            </a:r>
          </a:p>
          <a:p>
            <a:pPr marL="342900" indent="-342900">
              <a:buFont typeface="+mj-lt"/>
              <a:buAutoNum type="arabicPeriod"/>
            </a:pPr>
            <a:r>
              <a:rPr lang="en-US" sz="1800" dirty="0" smtClean="0"/>
              <a:t>With no uncertainties around the forecasts, the values for X are ultimately a vector. </a:t>
            </a:r>
          </a:p>
          <a:p>
            <a:pPr marL="342900" indent="-342900">
              <a:buFont typeface="+mj-lt"/>
              <a:buAutoNum type="arabicPeriod"/>
            </a:pPr>
            <a:r>
              <a:rPr lang="en-US" sz="1800" dirty="0" smtClean="0"/>
              <a:t>In short, the uncertainties in variable X are unaccounted for in the analysis of Y.</a:t>
            </a:r>
          </a:p>
          <a:p>
            <a:pPr marL="342900" indent="-342900">
              <a:buFont typeface="+mj-lt"/>
              <a:buAutoNum type="arabicPeriod"/>
            </a:pPr>
            <a:r>
              <a:rPr lang="en-US" sz="1800" dirty="0" smtClean="0"/>
              <a:t>Both fixed-input forecasting and OLS can be a bad move.</a:t>
            </a:r>
          </a:p>
        </p:txBody>
      </p:sp>
      <p:pic>
        <p:nvPicPr>
          <p:cNvPr id="13" name="Content Placeholder 3" descr="FORECAST.png"/>
          <p:cNvPicPr>
            <a:picLocks noGrp="1" noChangeAspect="1"/>
          </p:cNvPicPr>
          <p:nvPr>
            <p:ph idx="1"/>
          </p:nvPr>
        </p:nvPicPr>
        <p:blipFill rotWithShape="1">
          <a:blip r:embed="rId3" cstate="print"/>
          <a:srcRect r="40230"/>
          <a:stretch/>
        </p:blipFill>
        <p:spPr>
          <a:xfrm>
            <a:off x="4495800" y="1676400"/>
            <a:ext cx="4419600" cy="47549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11565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274638"/>
            <a:ext cx="9144000" cy="1143000"/>
          </a:xfrm>
        </p:spPr>
        <p:txBody>
          <a:bodyPr>
            <a:normAutofit fontScale="90000"/>
          </a:bodyPr>
          <a:lstStyle/>
          <a:p>
            <a:r>
              <a:rPr lang="en-US" dirty="0" smtClean="0"/>
              <a:t>Transfer-Function (ARMAX) Solution</a:t>
            </a:r>
            <a:endParaRPr lang="en-US" dirty="0"/>
          </a:p>
        </p:txBody>
      </p:sp>
      <p:sp>
        <p:nvSpPr>
          <p:cNvPr id="9" name="Content Placeholder 8"/>
          <p:cNvSpPr>
            <a:spLocks noGrp="1"/>
          </p:cNvSpPr>
          <p:nvPr>
            <p:ph idx="1"/>
          </p:nvPr>
        </p:nvSpPr>
        <p:spPr>
          <a:xfrm>
            <a:off x="457200" y="1600201"/>
            <a:ext cx="8229600" cy="1143000"/>
          </a:xfrm>
        </p:spPr>
        <p:txBody>
          <a:bodyPr/>
          <a:lstStyle/>
          <a:p>
            <a:pPr marL="0" indent="0">
              <a:buNone/>
            </a:pPr>
            <a:r>
              <a:rPr lang="en-US" dirty="0" smtClean="0"/>
              <a:t>Our Model:</a:t>
            </a:r>
            <a:endParaRPr lang="en-US" dirty="0"/>
          </a:p>
        </p:txBody>
      </p:sp>
      <p:pic>
        <p:nvPicPr>
          <p:cNvPr id="10" name="Content Placeholder 3" descr="EQUATION.png"/>
          <p:cNvPicPr>
            <a:picLocks noChangeAspect="1"/>
          </p:cNvPicPr>
          <p:nvPr/>
        </p:nvPicPr>
        <p:blipFill>
          <a:blip r:embed="rId2" cstate="print"/>
          <a:stretch>
            <a:fillRect/>
          </a:stretch>
        </p:blipFill>
        <p:spPr>
          <a:xfrm>
            <a:off x="473765" y="2209800"/>
            <a:ext cx="8073241" cy="31708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916546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normAutofit fontScale="90000"/>
          </a:bodyPr>
          <a:lstStyle/>
          <a:p>
            <a:r>
              <a:rPr lang="en-US" dirty="0" smtClean="0"/>
              <a:t>The Regular Case: </a:t>
            </a:r>
            <a:br>
              <a:rPr lang="en-US" dirty="0" smtClean="0"/>
            </a:br>
            <a:r>
              <a:rPr lang="en-US" dirty="0" smtClean="0"/>
              <a:t>Transfer-Function X(A)|Y</a:t>
            </a:r>
            <a:endParaRPr lang="en-US" dirty="0"/>
          </a:p>
        </p:txBody>
      </p:sp>
      <p:pic>
        <p:nvPicPr>
          <p:cNvPr id="12" name="Picture 2" descr="C:\Debuggers\prob\STEP7\AFF.pn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668"/>
          <a:stretch/>
        </p:blipFill>
        <p:spPr bwMode="auto">
          <a:xfrm>
            <a:off x="530086" y="1600200"/>
            <a:ext cx="8138551" cy="3657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9" name="Text Placeholder 18"/>
          <p:cNvSpPr>
            <a:spLocks noGrp="1"/>
          </p:cNvSpPr>
          <p:nvPr>
            <p:ph type="body" sz="quarter" idx="13"/>
          </p:nvPr>
        </p:nvSpPr>
        <p:spPr/>
        <p:txBody>
          <a:bodyPr>
            <a:normAutofit fontScale="70000" lnSpcReduction="20000"/>
          </a:bodyPr>
          <a:lstStyle/>
          <a:p>
            <a:r>
              <a:rPr lang="en-US" sz="2400" dirty="0" smtClean="0"/>
              <a:t>Regular case  using ARMAX generates less model error and the </a:t>
            </a:r>
            <a:r>
              <a:rPr lang="el-GR" sz="2400" dirty="0" smtClean="0"/>
              <a:t>ψ</a:t>
            </a:r>
            <a:r>
              <a:rPr lang="en-US" sz="2400" dirty="0" smtClean="0"/>
              <a:t>-weighted method of interval creation leads to  potentially unreasonably tight values.</a:t>
            </a:r>
            <a:endParaRPr lang="en-US" sz="2400" dirty="0"/>
          </a:p>
        </p:txBody>
      </p:sp>
    </p:spTree>
    <p:extLst>
      <p:ext uri="{BB962C8B-B14F-4D97-AF65-F5344CB8AC3E}">
        <p14:creationId xmlns:p14="http://schemas.microsoft.com/office/powerpoint/2010/main" val="6316961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en-US" dirty="0" smtClean="0"/>
              <a:t>The Resampled Case: </a:t>
            </a:r>
            <a:br>
              <a:rPr lang="en-US" dirty="0" smtClean="0"/>
            </a:br>
            <a:r>
              <a:rPr lang="en-US" dirty="0" smtClean="0"/>
              <a:t>Transfer-Function X(B)|Y</a:t>
            </a:r>
            <a:endParaRPr lang="en-US" dirty="0"/>
          </a:p>
        </p:txBody>
      </p:sp>
      <p:sp>
        <p:nvSpPr>
          <p:cNvPr id="13" name="Text Placeholder 12"/>
          <p:cNvSpPr>
            <a:spLocks noGrp="1"/>
          </p:cNvSpPr>
          <p:nvPr>
            <p:ph type="body" sz="quarter" idx="13"/>
          </p:nvPr>
        </p:nvSpPr>
        <p:spPr/>
        <p:txBody>
          <a:bodyPr>
            <a:normAutofit fontScale="70000" lnSpcReduction="20000"/>
          </a:bodyPr>
          <a:lstStyle/>
          <a:p>
            <a:r>
              <a:rPr lang="en-US" dirty="0" smtClean="0"/>
              <a:t>Incorporating uncertainty in X leads to a wider probability space. Pulses have not been resampled from X. </a:t>
            </a:r>
            <a:endParaRPr lang="en-US" dirty="0"/>
          </a:p>
        </p:txBody>
      </p:sp>
      <p:pic>
        <p:nvPicPr>
          <p:cNvPr id="14" name="Content Placeholder 13" descr="AFF.png"/>
          <p:cNvPicPr>
            <a:picLocks noGrp="1" noChangeAspect="1"/>
          </p:cNvPicPr>
          <p:nvPr>
            <p:ph idx="1"/>
          </p:nvPr>
        </p:nvPicPr>
        <p:blipFill>
          <a:blip r:embed="rId2" cstate="print"/>
          <a:stretch>
            <a:fillRect/>
          </a:stretch>
        </p:blipFill>
        <p:spPr>
          <a:xfrm>
            <a:off x="533400" y="1600200"/>
            <a:ext cx="8138551" cy="37069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239652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Robust Case: </a:t>
            </a:r>
            <a:br>
              <a:rPr lang="en-US" dirty="0" smtClean="0"/>
            </a:br>
            <a:r>
              <a:rPr lang="en-US" dirty="0" smtClean="0"/>
              <a:t>Transfer-Function X(C)|Y</a:t>
            </a:r>
            <a:endParaRPr lang="en-US" dirty="0"/>
          </a:p>
        </p:txBody>
      </p:sp>
      <p:sp>
        <p:nvSpPr>
          <p:cNvPr id="4" name="Text Placeholder 3"/>
          <p:cNvSpPr>
            <a:spLocks noGrp="1"/>
          </p:cNvSpPr>
          <p:nvPr>
            <p:ph type="body" sz="quarter" idx="13"/>
          </p:nvPr>
        </p:nvSpPr>
        <p:spPr/>
        <p:txBody>
          <a:bodyPr>
            <a:normAutofit fontScale="47500" lnSpcReduction="20000"/>
          </a:bodyPr>
          <a:lstStyle/>
          <a:p>
            <a:r>
              <a:rPr lang="en-US" dirty="0" smtClean="0"/>
              <a:t>Resampling with errors in X as well as outlier impacts leads to a wider CI that is more representative the uncertainty within X as Pulses are included in the </a:t>
            </a:r>
            <a:r>
              <a:rPr lang="en-US" dirty="0" err="1" smtClean="0"/>
              <a:t>resampling</a:t>
            </a:r>
            <a:r>
              <a:rPr lang="en-US" dirty="0" smtClean="0"/>
              <a:t>.</a:t>
            </a:r>
            <a:endParaRPr lang="en-US" dirty="0"/>
          </a:p>
        </p:txBody>
      </p:sp>
      <p:pic>
        <p:nvPicPr>
          <p:cNvPr id="8" name="Content Placeholder 5" descr="AFF.png"/>
          <p:cNvPicPr>
            <a:picLocks noGrp="1" noChangeAspect="1"/>
          </p:cNvPicPr>
          <p:nvPr>
            <p:ph idx="1"/>
          </p:nvPr>
        </p:nvPicPr>
        <p:blipFill>
          <a:blip r:embed="rId2" cstate="print"/>
          <a:stretch>
            <a:fillRect/>
          </a:stretch>
        </p:blipFill>
        <p:spPr>
          <a:xfrm>
            <a:off x="457200" y="1611281"/>
            <a:ext cx="8229600" cy="36354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461800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pPr marL="0" indent="0" algn="ctr">
              <a:buNone/>
            </a:pPr>
            <a:r>
              <a:rPr lang="en-US" dirty="0" smtClean="0"/>
              <a:t>The Resampled Case (B)</a:t>
            </a:r>
            <a:endParaRPr lang="en-US" dirty="0"/>
          </a:p>
        </p:txBody>
      </p:sp>
      <p:sp>
        <p:nvSpPr>
          <p:cNvPr id="7" name="Text Placeholder 6"/>
          <p:cNvSpPr>
            <a:spLocks noGrp="1"/>
          </p:cNvSpPr>
          <p:nvPr>
            <p:ph type="body" sz="quarter" idx="21"/>
          </p:nvPr>
        </p:nvSpPr>
        <p:spPr>
          <a:xfrm>
            <a:off x="5105400" y="5943600"/>
            <a:ext cx="3657600" cy="457200"/>
          </a:xfrm>
        </p:spPr>
        <p:txBody>
          <a:bodyPr/>
          <a:lstStyle/>
          <a:p>
            <a:pPr marL="0" indent="0" algn="ctr">
              <a:buNone/>
            </a:pPr>
            <a:r>
              <a:rPr lang="en-US" dirty="0" smtClean="0"/>
              <a:t>The Robust Case (C)</a:t>
            </a:r>
            <a:endParaRPr lang="en-US" dirty="0"/>
          </a:p>
        </p:txBody>
      </p:sp>
      <p:sp>
        <p:nvSpPr>
          <p:cNvPr id="8" name="Text Placeholder 7"/>
          <p:cNvSpPr>
            <a:spLocks noGrp="1"/>
          </p:cNvSpPr>
          <p:nvPr>
            <p:ph type="body" sz="quarter" idx="22"/>
          </p:nvPr>
        </p:nvSpPr>
        <p:spPr>
          <a:xfrm>
            <a:off x="2438400" y="2743200"/>
            <a:ext cx="3657600" cy="457200"/>
          </a:xfrm>
        </p:spPr>
        <p:txBody>
          <a:bodyPr/>
          <a:lstStyle/>
          <a:p>
            <a:pPr marL="0" indent="0" algn="ctr">
              <a:buNone/>
            </a:pPr>
            <a:r>
              <a:rPr lang="en-US" dirty="0" smtClean="0"/>
              <a:t>The Regular Case (A)</a:t>
            </a:r>
            <a:endParaRPr lang="en-US" dirty="0"/>
          </a:p>
        </p:txBody>
      </p:sp>
      <p:sp>
        <p:nvSpPr>
          <p:cNvPr id="9" name="Picture Placeholder 8"/>
          <p:cNvSpPr>
            <a:spLocks noGrp="1"/>
          </p:cNvSpPr>
          <p:nvPr>
            <p:ph type="pic" sz="quarter" idx="23"/>
          </p:nvPr>
        </p:nvSpPr>
        <p:spPr>
          <a:xfrm>
            <a:off x="4953000" y="3352800"/>
            <a:ext cx="4191000" cy="2438400"/>
          </a:xfrm>
        </p:spPr>
      </p:sp>
      <p:sp>
        <p:nvSpPr>
          <p:cNvPr id="10" name="Picture Placeholder 9"/>
          <p:cNvSpPr>
            <a:spLocks noGrp="1"/>
          </p:cNvSpPr>
          <p:nvPr>
            <p:ph type="pic" sz="quarter" idx="24"/>
          </p:nvPr>
        </p:nvSpPr>
        <p:spPr/>
      </p:sp>
      <p:pic>
        <p:nvPicPr>
          <p:cNvPr id="12" name="Content Placeholder 3" descr="FORECAST.png"/>
          <p:cNvPicPr>
            <a:picLocks noChangeAspect="1"/>
          </p:cNvPicPr>
          <p:nvPr/>
        </p:nvPicPr>
        <p:blipFill>
          <a:blip r:embed="rId2" cstate="print"/>
          <a:stretch>
            <a:fillRect/>
          </a:stretch>
        </p:blipFill>
        <p:spPr>
          <a:xfrm>
            <a:off x="2319938" y="762000"/>
            <a:ext cx="4267200" cy="1861226"/>
          </a:xfrm>
          <a:prstGeom prst="rect">
            <a:avLst/>
          </a:prstGeom>
          <a:ln>
            <a:noFill/>
          </a:ln>
          <a:effectLst>
            <a:outerShdw blurRad="292100" dist="139700" dir="2700000" algn="tl" rotWithShape="0">
              <a:srgbClr val="333333">
                <a:alpha val="65000"/>
              </a:srgbClr>
            </a:outerShdw>
          </a:effectLst>
        </p:spPr>
      </p:pic>
      <p:pic>
        <p:nvPicPr>
          <p:cNvPr id="13" name="Picture 12" descr="FORECAST.png"/>
          <p:cNvPicPr>
            <a:picLocks noChangeAspect="1"/>
          </p:cNvPicPr>
          <p:nvPr/>
        </p:nvPicPr>
        <p:blipFill>
          <a:blip r:embed="rId3" cstate="print"/>
          <a:stretch>
            <a:fillRect/>
          </a:stretch>
        </p:blipFill>
        <p:spPr>
          <a:xfrm>
            <a:off x="333739" y="3552071"/>
            <a:ext cx="4116486" cy="2209800"/>
          </a:xfrm>
          <a:prstGeom prst="rect">
            <a:avLst/>
          </a:prstGeom>
          <a:ln>
            <a:noFill/>
          </a:ln>
          <a:effectLst>
            <a:outerShdw blurRad="292100" dist="139700" dir="2700000" algn="tl" rotWithShape="0">
              <a:srgbClr val="333333">
                <a:alpha val="65000"/>
              </a:srgbClr>
            </a:outerShdw>
          </a:effectLst>
        </p:spPr>
      </p:pic>
      <p:pic>
        <p:nvPicPr>
          <p:cNvPr id="14" name="Content Placeholder 3" descr="FORECAST.png"/>
          <p:cNvPicPr>
            <a:picLocks noChangeAspect="1"/>
          </p:cNvPicPr>
          <p:nvPr/>
        </p:nvPicPr>
        <p:blipFill>
          <a:blip r:embed="rId4" cstate="print"/>
          <a:stretch>
            <a:fillRect/>
          </a:stretch>
        </p:blipFill>
        <p:spPr>
          <a:xfrm>
            <a:off x="4964767" y="3575262"/>
            <a:ext cx="4113780" cy="2209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05425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505200" cy="1162050"/>
          </a:xfrm>
        </p:spPr>
        <p:txBody>
          <a:bodyPr>
            <a:normAutofit/>
          </a:bodyPr>
          <a:lstStyle/>
          <a:p>
            <a:r>
              <a:rPr lang="en-US" sz="2400" dirty="0" smtClean="0"/>
              <a:t>DepotCo Consults with Industry Experts</a:t>
            </a:r>
            <a:endParaRPr lang="en-US" sz="24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3400" y="1981200"/>
            <a:ext cx="4502150" cy="3005185"/>
          </a:xfrm>
          <a:prstGeom prst="rect">
            <a:avLst/>
          </a:prstGeom>
          <a:ln>
            <a:noFill/>
          </a:ln>
          <a:effectLst>
            <a:outerShdw blurRad="292100" dist="139700" dir="2700000" algn="tl" rotWithShape="0">
              <a:srgbClr val="333333">
                <a:alpha val="65000"/>
              </a:srgbClr>
            </a:outerShdw>
          </a:effectLst>
        </p:spPr>
      </p:pic>
      <p:sp>
        <p:nvSpPr>
          <p:cNvPr id="5" name="Text Placeholder 4"/>
          <p:cNvSpPr>
            <a:spLocks noGrp="1"/>
          </p:cNvSpPr>
          <p:nvPr>
            <p:ph type="body" sz="half" idx="2"/>
          </p:nvPr>
        </p:nvSpPr>
        <p:spPr>
          <a:xfrm>
            <a:off x="457200" y="1905000"/>
            <a:ext cx="3657600" cy="4691063"/>
          </a:xfrm>
        </p:spPr>
        <p:txBody>
          <a:bodyPr/>
          <a:lstStyle/>
          <a:p>
            <a:pPr marL="285750" indent="-285750">
              <a:buFont typeface="Arial" panose="020B0604020202020204" pitchFamily="34" charset="0"/>
              <a:buChar char="•"/>
            </a:pPr>
            <a:r>
              <a:rPr lang="en-US" sz="1800" dirty="0" smtClean="0"/>
              <a:t>In order to have a better understanding of their causal variables, DepotCo decides to consult with industry experts.</a:t>
            </a:r>
          </a:p>
          <a:p>
            <a:endParaRPr lang="en-US" sz="1800" dirty="0" smtClean="0"/>
          </a:p>
          <a:p>
            <a:pPr marL="285750" indent="-285750">
              <a:buFont typeface="Arial" panose="020B0604020202020204" pitchFamily="34" charset="0"/>
              <a:buChar char="•"/>
            </a:pPr>
            <a:r>
              <a:rPr lang="en-US" sz="1800" dirty="0" smtClean="0"/>
              <a:t>These functional SMEs have qualitative opinions that can improve DepotCo’s analysis. </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smtClean="0"/>
              <a:t>How do we incorporate industry knowledge into the existing analysis?</a:t>
            </a:r>
            <a:endParaRPr lang="en-US" dirty="0"/>
          </a:p>
          <a:p>
            <a:pPr marL="285750" indent="-285750">
              <a:buFont typeface="Arial" panose="020B0604020202020204" pitchFamily="34" charset="0"/>
              <a:buChar char="•"/>
            </a:pPr>
            <a:endParaRPr lang="en-US" dirty="0"/>
          </a:p>
        </p:txBody>
      </p:sp>
      <p:sp>
        <p:nvSpPr>
          <p:cNvPr id="7" name="TextBox 6"/>
          <p:cNvSpPr txBox="1"/>
          <p:nvPr/>
        </p:nvSpPr>
        <p:spPr>
          <a:xfrm>
            <a:off x="5410200" y="5018324"/>
            <a:ext cx="2501006" cy="276999"/>
          </a:xfrm>
          <a:prstGeom prst="rect">
            <a:avLst/>
          </a:prstGeom>
          <a:noFill/>
        </p:spPr>
        <p:txBody>
          <a:bodyPr wrap="none" rtlCol="0">
            <a:spAutoFit/>
          </a:bodyPr>
          <a:lstStyle/>
          <a:p>
            <a:r>
              <a:rPr lang="en-US" sz="1200" i="1" dirty="0" smtClean="0">
                <a:solidFill>
                  <a:schemeClr val="tx1">
                    <a:lumMod val="65000"/>
                    <a:lumOff val="35000"/>
                  </a:schemeClr>
                </a:solidFill>
              </a:rPr>
              <a:t>Photo credit: </a:t>
            </a:r>
            <a:r>
              <a:rPr lang="en-US" sz="1200" i="1" dirty="0" err="1" smtClean="0">
                <a:solidFill>
                  <a:schemeClr val="tx1">
                    <a:lumMod val="65000"/>
                    <a:lumOff val="35000"/>
                  </a:schemeClr>
                </a:solidFill>
              </a:rPr>
              <a:t>Sebastiaan</a:t>
            </a:r>
            <a:r>
              <a:rPr lang="en-US" sz="1200" i="1" dirty="0" smtClean="0">
                <a:solidFill>
                  <a:schemeClr val="tx1">
                    <a:lumMod val="65000"/>
                    <a:lumOff val="35000"/>
                  </a:schemeClr>
                </a:solidFill>
              </a:rPr>
              <a:t> </a:t>
            </a:r>
            <a:r>
              <a:rPr lang="en-US" sz="1200" i="1" dirty="0" err="1" smtClean="0">
                <a:solidFill>
                  <a:schemeClr val="tx1">
                    <a:lumMod val="65000"/>
                    <a:lumOff val="35000"/>
                  </a:schemeClr>
                </a:solidFill>
              </a:rPr>
              <a:t>ter</a:t>
            </a:r>
            <a:r>
              <a:rPr lang="en-US" sz="1200" i="1" dirty="0" smtClean="0">
                <a:solidFill>
                  <a:schemeClr val="tx1">
                    <a:lumMod val="65000"/>
                    <a:lumOff val="35000"/>
                  </a:schemeClr>
                </a:solidFill>
              </a:rPr>
              <a:t> Burg</a:t>
            </a:r>
            <a:endParaRPr lang="en-US" sz="1200" i="1" dirty="0">
              <a:solidFill>
                <a:schemeClr val="tx1">
                  <a:lumMod val="65000"/>
                  <a:lumOff val="35000"/>
                </a:schemeClr>
              </a:solidFill>
            </a:endParaRPr>
          </a:p>
        </p:txBody>
      </p:sp>
    </p:spTree>
    <p:extLst>
      <p:ext uri="{BB962C8B-B14F-4D97-AF65-F5344CB8AC3E}">
        <p14:creationId xmlns:p14="http://schemas.microsoft.com/office/powerpoint/2010/main" val="39595900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Step 1: Collect SME knowledge</a:t>
            </a:r>
            <a:endParaRPr lang="en-US" dirty="0"/>
          </a:p>
        </p:txBody>
      </p:sp>
      <p:sp>
        <p:nvSpPr>
          <p:cNvPr id="6" name="Content Placeholder 5"/>
          <p:cNvSpPr>
            <a:spLocks noGrp="1"/>
          </p:cNvSpPr>
          <p:nvPr>
            <p:ph idx="1"/>
          </p:nvPr>
        </p:nvSpPr>
        <p:spPr>
          <a:xfrm>
            <a:off x="457200" y="1600200"/>
            <a:ext cx="8229600" cy="4190999"/>
          </a:xfrm>
        </p:spPr>
        <p:txBody>
          <a:bodyPr>
            <a:normAutofit lnSpcReduction="10000"/>
          </a:bodyPr>
          <a:lstStyle/>
          <a:p>
            <a:r>
              <a:rPr lang="en-US" sz="2800" dirty="0" smtClean="0"/>
              <a:t>DepotCo hires SMEs for input.</a:t>
            </a:r>
          </a:p>
          <a:p>
            <a:r>
              <a:rPr lang="en-US" sz="2800" dirty="0" smtClean="0"/>
              <a:t>They interview experts for knowledge gathering.</a:t>
            </a:r>
          </a:p>
          <a:p>
            <a:r>
              <a:rPr lang="en-US" sz="2800" dirty="0" smtClean="0"/>
              <a:t>Request that their analysis be numerical in nature– containing a component where their assessment comes down to probability.</a:t>
            </a:r>
          </a:p>
          <a:p>
            <a:endParaRPr lang="en-US" dirty="0" smtClean="0"/>
          </a:p>
          <a:p>
            <a:endParaRPr lang="en-US" dirty="0"/>
          </a:p>
          <a:p>
            <a:pPr marL="0" indent="0">
              <a:buNone/>
            </a:pPr>
            <a:r>
              <a:rPr lang="en-US" sz="2600" i="1" dirty="0" smtClean="0"/>
              <a:t>i.e. What is the percent chance of a $1.00 increase in price? What about 50¢? A 10¢ decrease?</a:t>
            </a:r>
          </a:p>
        </p:txBody>
      </p:sp>
    </p:spTree>
    <p:extLst>
      <p:ext uri="{BB962C8B-B14F-4D97-AF65-F5344CB8AC3E}">
        <p14:creationId xmlns:p14="http://schemas.microsoft.com/office/powerpoint/2010/main" val="12440138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Step 2: Establish probabilities of certain outcomes based on their knowledge.</a:t>
            </a:r>
            <a:endParaRPr lang="en-US" sz="3200" dirty="0"/>
          </a:p>
        </p:txBody>
      </p:sp>
      <p:sp>
        <p:nvSpPr>
          <p:cNvPr id="3" name="Content Placeholder 2"/>
          <p:cNvSpPr>
            <a:spLocks noGrp="1"/>
          </p:cNvSpPr>
          <p:nvPr>
            <p:ph idx="1"/>
          </p:nvPr>
        </p:nvSpPr>
        <p:spPr/>
        <p:txBody>
          <a:bodyPr/>
          <a:lstStyle/>
          <a:p>
            <a:pPr marL="0" indent="0">
              <a:buNone/>
            </a:pPr>
            <a:r>
              <a:rPr lang="en-US" dirty="0"/>
              <a:t>PDF – Probability Density Function</a:t>
            </a:r>
          </a:p>
          <a:p>
            <a:endParaRPr lang="en-US" dirty="0"/>
          </a:p>
        </p:txBody>
      </p:sp>
      <p:pic>
        <p:nvPicPr>
          <p:cNvPr id="5" name="Content Placeholder 3" descr="BELIEF.png"/>
          <p:cNvPicPr>
            <a:picLocks noChangeAspect="1"/>
          </p:cNvPicPr>
          <p:nvPr/>
        </p:nvPicPr>
        <p:blipFill>
          <a:blip r:embed="rId2" cstate="print"/>
          <a:stretch>
            <a:fillRect/>
          </a:stretch>
        </p:blipFill>
        <p:spPr>
          <a:xfrm>
            <a:off x="914400" y="2590800"/>
            <a:ext cx="7147209" cy="2751800"/>
          </a:xfrm>
          <a:prstGeom prst="rect">
            <a:avLst/>
          </a:prstGeom>
          <a:ln>
            <a:noFill/>
          </a:ln>
          <a:effectLst>
            <a:outerShdw blurRad="292100" dist="139700" dir="2700000" algn="tl" rotWithShape="0">
              <a:srgbClr val="333333">
                <a:alpha val="65000"/>
              </a:srgbClr>
            </a:outerShdw>
          </a:effectLst>
        </p:spPr>
      </p:pic>
      <p:sp>
        <p:nvSpPr>
          <p:cNvPr id="4" name="AutoShape 2" descr="data:image/jpeg;base64,/9j/4AAQSkZJRgABAQAAAQABAAD/2wCEAAkGBxQTEBEQEBQWFRUXEBwXGBYUFBUVFRYcGB0hGRcXFhkaHSggGB0nHRcVJTEhJykrLi4uFx8zODMsNygtLisBCgoKDg0OGBAQGiwmHCQsLy8sLCwtLCwsLCwsLSwsLCwvLCwsLys0LDYsLSwsLDcsLCwsMSwsLCwsLCssLDQsLP/AABEIAN0A5AMBIgACEQEDEQH/xAAaAAEBAQEBAQEAAAAAAAAAAAAAAwQBAgUH/8QAQxAAAgECAQkECAUDAgQHAAAAAQIAAxEhBBIxMjNBcrGyBSJRgxNCUmGBgpHRFHFzkqEjYsGiwgZDRPBTk6PD0tPx/8QAFgEBAQEAAAAAAAAAAAAAAAAAAAEC/8QAIxEBAQACAgIABwEAAAAAAAAAAAERMQIhQVEyQmGh0eHxEv/aAAwDAQACEQMRAD8A/ZIiZquXU1zs5rZpse6xtgW3DwBx8RbThA0xaT7Po03BaysSxvcAm2cxW99GBmr8JT9hP2j7QI2i0t+Ep+wn7R9pw5DTuDmLgCNUb7e73QJWi0t+Ep+wn7R9o/CU/YT9o+0CNotKnIadwcxcP7R9p38JT9hP2j7QI2i0t+Ep+wn7R9pxshpm3cXA31R4W8PfAlaLS34Sn7CftH2j8JT9hP2j7QI2i0q+Q0zhmLpB1RuN/wDE7+Ep+wn7R9oEbRaW/CU/YT9o+04+Q0yCCi4i2qPtAlaLS34Sn7CftH2j8JT9hP2j7QI2i0q+Q0yCCi4i2qJ38HT9hP2r9oEbRaW/CU/YT9o+0yHJRiQt+8RZUo2FuIQK2i0hTyIAAZjWGGK5P9pjzrmy0KlrXu1OkowBJGoccAB+e7eH07RPm1agVmX0FY2Yi60aRBA3ju7zo92MvkiAM6rbDTYAY576QABotA1xEQEm1FTe6qb6bgY4Wx8cMJSIFOzx3PnfrM0zN2fqfO/WZpgIiIGZaecz3LYNYWZgNUHcfEmcyTKlKJd1uVHrC9yOd5ShrVOMdKyC7Gl5fNZVbYiJEIiICIiAiIgIiICIiAiIgJgqI9yB6Re8TdPQkNfRr3PKb4hZcPnrTqAg51Y46D+GsfcbC88ZJSqLm55qPYk3OYL3AABs+O847yPCfTiC3KPpj/4bfVP/AJTFTBz2uCDa9ja+LuRoJGgz6cw1tq36a82hHYiICY69St38xFNj3bnWGaf7vat4b/zmyIHezCczEAd9t9/WN7+H1M2TN2fqfO/WZpgIieKlZVtnMBfxIHOBOhrVOMdKzNRrK1GnmsDY0wbEG2K4G0kpFarVp4NTBBa2KuSosh8QALkb7ruuDyrkSmlRdQFcCnmsBY6V7ptbOX+3R8QDDeJNvrRI5NWzhosQbMPAjdyIO8EHfLQwREQEREBERAREQEREBERAREQEREBMDk+le4A7i2sb4XbThhN8w1tq36a82gdiIgIiYso7OD592cZ5v3SAR3SmGHgT/HgIH0ez9T536zNMy9nLZCccXbSTuY7tA+E1QEz1WAqKTgBTcn6rNE+Z21iMz20NP/zGRCfgGJ+ENcZmyO9iA5tR2vnPUzyDpGcqlVP5Lmr8sra9CmP09BtvXeJahrVOMdKyK7Gl5fNZYW5uU61MU6tNwWsxzGuzEaO4xufHDD2vdPozPlSBiqsLgkgj3FTGRuSpVjdlOaT420H4gg/GQvcaIiIZIiICIiAiIgIiICIiAiIgIiICYa21b9NebTdMDpaq+nFFOJJ3tovo/KB6iIgIiZamXIpYG/dNjh/aW06Bgp025QN3Z+p879ZmmZOzHBTD22wIsRdjpmuAnzssF8pyddwWo5O7DNUD61L/ACz6M+crXytvAZOB8S1z/GbI1x836fproa1TjHSsguxpeXzWXoa1TjHSsguxpeXzWaRetrU+I9JkcpfMqI+5yKbHwOJQn49383EtW1qfEekxlmT+kRkJtcYEaVO5h7wbH4SXS8cZ7WiQyOqWRSws1rMBoDDBgPHEGXhmzBERAREQEREBERAREQEREBERATDW2rfprzabpgqODVa25FH8tA9REQE8lAb3Ax04aZ6iBTs/U+d+szTM3Z+p879ZmmAnzcjxrVG8Xe3yimh/lTNeWC62Ptp1CYuyqYApso11qPo3O4Yfw0NT4a3UNapxjpWQXY0vL5rL0NapxjpWQXY0vL5rKyrlJOdTzQCc46Tb1T7jOB6hYr3VsoO9tN9/d8J7ra1PiPSYXaNwLzaFZ8mchzf1ydGjOQlT9VANv7DN0xejLUzm6wqMV/MObfDcfcTNNCqGUMNBF8dP5H3yF9qREQhERAREQEREBERAREQEREBMNbat+mvNpumGttW/TXm0DsRECNbKFUqG9Y2FsT9NPh9Z5yn0l/6drZjace9bu79F/wDPukO0W79D9XcR/OOj7ib4Hvs4nNNwLZ72xx1je+GE1TN2fqfO/WZpgZO1KuZSZzoUhvowP+J5ySjmehT2aBX6Zgkv+ID/AECvtVKafvqKh6prfaLwNzWG/ldoa1TjHSsguxpeXzWXoa1TjHSsguxpeXzWVhetrU+I9Jhdo3AvNora1PiPSYXaNwLzaAyTVPG/UZOic12Tc13X/ePqQfn90pkmqeN+ozzliHNDKLspzgPG2kfEEj4yVZ6aInmm4IBBuCLg+IM9QhERAREQEREBERAREQEREBMDk+le4GotrG+F204YTfMNbat+mvNoHYiIE3pKSCVBI0EgEjfh4YgfSeyZ2Ycp7LR87Ov3mBNiNIFhu9//AGMIH0uz9T536zNMx9l0wqYX12GknQxAt4TZAwdqvb0K+1lCD6Xfmomh9onA3NZl7SxqUF8Gz/oyp/7k1PtE4G5rEbuo7Q1qnGOlZBdjS8vmsvQ1qnGOlZBdjS8vmsrC9bWp8R6TC7RuBebRW1qfEekwu0bgXm0BkmqeN+oy0wDKCtNyEJszm/dtgx/uvLlnDICVILWwUg6CfaPhA80O45p7jdl+veX4Eg/NbdPQZyWsVADWxUk/XOE7ldEsvd1gc5SdF/f7jcg+4meMgqhlZhvc4HSDoIPvBuPhJGr32tk75yKx3qD9RKSOR7OnwDlLQyREQEREBERAREQEREBMNbat+mvNpumB0tVfTiinEk720X0flA9REQERMGVdqomddXOawU5oB0rnYY+H30YwPp9n6nzv1maZk7MqAphfXY4gjSxPxmuB83LMay/2ov8ArqL/APXNb7ROBuazI4vVqt4GinxDluTia32icDc1iN8vDtDWqcY6VkF2NLy+ay9DWqcY6VkF2NLy+aysL1tanxHpMLtG4F5tFbWp8R6TC7RuBebQINsavmc2lcrJvTzQCfSbzYarb7GSbY1fM5tL19alxnpaFePSvnZuaui+ufy9mZ8mYo7Z2q9S2BuFbADcMGw8O94501jaHgHMzwlMMKinQXI/78JCJ5JlBFOndGAzVF+5bGwHrX3zbPl5JVPokRtZfR4+0CVsw/kH3g7rT6kFmCIiEIiICIiAiIgIiICYa21b9NebTdMDveq+nBFGII3tovp/OB6iIgIiIFOz9T536zNMzdn6nzv1maGawJOgCB86n/zj45Ulvh6NT/Kma32icDc1mDI6wNIa3erlhdGAs1XOGJFtBE3vtE4G5rE03y27Q1qnGOlZBdjS8vmsvQ1qnGOlZBdjS8vmsrC9bWp8R6TC7RuBebRW1qfEekwu0bgXm0CDbGr5nNpevrUuM9LSDbGr5nNpevrUuM9LQoNoeAczGT+vxmBtDwDmYyf1+MyDBlVImhSdNdfRldwNyt1PuPMA7hNFLLWYgKhGBvnsBYqQCO7nY4//ALOrsaXl81ksrpFay1U0+jbOUeuAV0eDDcd9rHcQanfTZQqE5wYAENbA3vgD4DxnPxSXtnrfiEz5JltM57B1sW3mx1QDcHEEEEEbiCJ298mwOmjgRw6RKzjDbEzm6sneJBa1iF8CdwHhNEiEREBERAREQEw1tq36a82m6Ya21b9NebQOxEQEwZVTrnP9G6Dvd3O3DNsb932rH4afVm+IHvs6+Yb2tntaw0d43x3/AMSmWbOpwHlPHZ+p879Zmf8A4iYjJMpzTZjQcKfeVIX+SIa4zNkdydCMnog6QKQP53W80vtE4G5rGVao/UTrEPtE4G5rE0lubl2hrVOMdKyC7Gl5fNZehrVOMdKyC7Gl5fNZUXra1PiPSYXaNwLzaK2tT4j0mF2jcC82gQbY1fM5tL19alxnpaQbY1fM5tL19alxnpaFBtDwDmYyf1+MwNoeAczGT+vxmQRXY0vL5rKvtF4G5rJLsaXl81ln2i8Dc1lGL0LJUq1KQvdxn08Bn2Re8p0B7WGOBAAJFgR6oVw+S5ynD0RHgQQLEEbiDgRNdDWqcY6VnzsoyT+j6Smc1/Q44d1wF0OOTaR7xcGNZl6r6NfWp8Z6Wh69mKhWawBwzbY38SPAzGcsLPTpkZlTPJzWxDAK1yhFs4aPeLi4FxNNG/pHzrai6Bbe0JZZt4/EPmM9gLZ2B090kYkG26axMh2NXzObSy5ShsA6kn+4SotERIhEgMrU2PesbWOY9scBjb3y8BMDg+le5GotrC2F2044zfMNbat+mvNoHYiICTasovdlFjY3IFja9j8MfylJlrdno1ywOJBNmYYgWFrHDSfjjA3dn6nzv1mZ+3saJXeXX45pzz/CmW7NpgIbADvtoHgxAkO1sWVfCnUqftXMt/6v8RWuG2vK9UcadYh9onA3NYyvVHGnWIfaJwNzWVl2hrVOMdKyC7Gl5fNZehrVOMdKyC7Gl5fNYF62tT4j0mF2jcC82itrU+I9Jhdo3AvNoEG2NXzObS9fWpcZ6WkG2NXzObS9fWpcZ6WhQbQ8A5mMn9fjMDaHgHMxk/r8ZkEV2NLy+ayz7ReBuayK7Gl5fNZZ9ovA3NZQoa1TjHSsj/0/k/7ZahrVOMdKyP8A0/k/7YDL8nV/Rq4uPSX8CDmtYgjFT7xiJnX0lOowsay5i71FUYtbTYONONweIzdX1qfGeloXaPwLzaTCzliY8MVDK0ejVCnEekupuGW5a2cpxX4ia8sJzRbE566Tb1hvsZlynJUek5YXKmpYi4ZcWvmsMR8DOZRSqoBmuKi564VO62sNDqLfArf3x2uJdff8/wAaCXLqpOYM0nukNexGnOXDTK5OT3wTezWubX0A7h75iPaADqaqvTsjXLLnLpXHOW4A95I+Etk9YsXanmMpcENn6e6vgpH8xtLxsdXY0vL5rNkwg2oUyfCnox3rNKVwTYXvbepHMSsqzDW2rfprzabpgdAKr2AF0Um283bEyD1ERAREnXqZqs1r2F7QNHZ+p879ZmHKMpQvlJLL3aITEgENYs/8NT+kkmVEXBp1TvCoVU95mNz3xuK/QymTHNo1FKtnsXJwJuWJtifdYY+EeW5MTt9HK9UcadYh9onA3NZHKMpBAADaynVO5gT/AAJxsrHpFwbUb1ccSu74Qw0UNapxjpWQXY0vL5rFLKQC5IbFrjun2QOYMkK/9JFzWuMy/dPqkE8jKNlbWp8R6TC7RuBebSFXKhnIbNgT6p8DAykZ7GzWKqNU7i1+YgG2NXzObS9fWpcZ6WmM1/6Trmtc59u6fWJtzEpXysZ1PBtf2T7LDDxhWgbQ8A5mMn9fjMgMpGeTZrZoGqfExSykDOuGxYnVMg6uxpeXzWWfaLwNzWY/xAFKmpDAg073HgReVbKRnqbNYIw1TvK25GUXoa1TjHSsj/0/k/7ZyllIBckNi1x3T7IHMGSbKAKOaQwPo7aN9radGmBsr61PjPS0LtH4F5tIVMqBNMgMQGvqnRmkf5ELlIz2NmsVUap3Fr8xCOnY1fM5tLZToXjXqExtlH9J1s1zn27vtE25iUq5WGVc0Me8pwXCwIN4VdtovA3NZmXIKZeqc0BvSDvISjaq+stj/M9tlIz1NmsFYap3lbcjOU8qALkhgC19U6M0C/8ABkJbNMy5M4o0ytVv+Xg4V10r4Wb/AFSztWDp3ab4HHOanf5c1rfunFr/ANJFzWuMy/d9ki/Iz3Wym7KVBFr3JQnT7riMNf69vL9plTZqNUW0lVFQfn3CT47rzxSypajsy51sxR3kdDpbcwBlaOU2ZiwJvaxCEaPdcyOTNdmYaNH+pjyZfrCWz00REQyREQJ+hGf6T1s3N+F76JSIgJM0hnB9+bb3Ym/+JSICIiBN6ILIx0qTbE7xY4aDhKREBJ1aIYqTpVrjG2OiUiAiIgfN7QyjHMalUcCotiiscRY5xwsALnQTqnRhNuT1c9Q2ay3GhxmsPzG6ViAksooK6lWFwf8AGMrEDxTQKoUaAAB8MJ7iIHirSDDNbEXB+huP5AnKNMKoUaAN+n8z4n3ykQE8VaYZWVhcEEEe44Ge4gToUVRc1RYXJ0k4sSxxPvJlIiBwiSyXJlprmoLC97XJ06ZaICIiB//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xQTEBEQEBQWFRUXEBwXGBYUFBUVFRYcGB0hGRcXFhkaHSggGB0nHRcVJTEhJykrLi4uFx8zODMsNygtLisBCgoKDg0OGBAQGiwmHCQsLy8sLCwtLCwsLCwsLSwsLCwvLCwsLys0LDYsLSwsLDcsLCwsMSwsLCwsLCssLDQsLP/AABEIAN0A5AMBIgACEQEDEQH/xAAaAAEBAQEBAQEAAAAAAAAAAAAAAwQBAgUH/8QAQxAAAgECAQkECAUDAgQHAAAAAQIAAxEhBBIxMjNBcrGyBSJRgxNCUmGBgpHRFHFzkqEjYsGiwgZDRPBTk6PD0tPx/8QAFgEBAQEAAAAAAAAAAAAAAAAAAAEC/8QAIxEBAQACAgIABwEAAAAAAAAAAAERMQIhQVEyQmGh0eHxEv/aAAwDAQACEQMRAD8A/ZIiZquXU1zs5rZpse6xtgW3DwBx8RbThA0xaT7Po03BaysSxvcAm2cxW99GBmr8JT9hP2j7QI2i0t+Ep+wn7R9pw5DTuDmLgCNUb7e73QJWi0t+Ep+wn7R9o/CU/YT9o+0CNotKnIadwcxcP7R9p38JT9hP2j7QI2i0t+Ep+wn7R9pxshpm3cXA31R4W8PfAlaLS34Sn7CftH2j8JT9hP2j7QI2i0q+Q0zhmLpB1RuN/wDE7+Ep+wn7R9oEbRaW/CU/YT9o+04+Q0yCCi4i2qPtAlaLS34Sn7CftH2j8JT9hP2j7QI2i0q+Q0yCCi4i2qJ38HT9hP2r9oEbRaW/CU/YT9o+0yHJRiQt+8RZUo2FuIQK2i0hTyIAAZjWGGK5P9pjzrmy0KlrXu1OkowBJGoccAB+e7eH07RPm1agVmX0FY2Yi60aRBA3ju7zo92MvkiAM6rbDTYAY576QABotA1xEQEm1FTe6qb6bgY4Wx8cMJSIFOzx3PnfrM0zN2fqfO/WZpgIiIGZaecz3LYNYWZgNUHcfEmcyTKlKJd1uVHrC9yOd5ShrVOMdKyC7Gl5fNZVbYiJEIiICIiAiIgIiICIiAiIgJgqI9yB6Re8TdPQkNfRr3PKb4hZcPnrTqAg51Y46D+GsfcbC88ZJSqLm55qPYk3OYL3AABs+O847yPCfTiC3KPpj/4bfVP/AJTFTBz2uCDa9ja+LuRoJGgz6cw1tq36a82hHYiICY69St38xFNj3bnWGaf7vat4b/zmyIHezCczEAd9t9/WN7+H1M2TN2fqfO/WZpgIieKlZVtnMBfxIHOBOhrVOMdKzNRrK1GnmsDY0wbEG2K4G0kpFarVp4NTBBa2KuSosh8QALkb7ruuDyrkSmlRdQFcCnmsBY6V7ptbOX+3R8QDDeJNvrRI5NWzhosQbMPAjdyIO8EHfLQwREQEREBERAREQEREBERAREQEREBMDk+le4A7i2sb4XbThhN8w1tq36a82gdiIgIiYso7OD592cZ5v3SAR3SmGHgT/HgIH0ez9T536zNMy9nLZCccXbSTuY7tA+E1QEz1WAqKTgBTcn6rNE+Z21iMz20NP/zGRCfgGJ+ENcZmyO9iA5tR2vnPUzyDpGcqlVP5Lmr8sra9CmP09BtvXeJahrVOMdKyK7Gl5fNZYW5uU61MU6tNwWsxzGuzEaO4xufHDD2vdPozPlSBiqsLgkgj3FTGRuSpVjdlOaT420H4gg/GQvcaIiIZIiICIiAiIgIiICIiAiIgIiICYa21b9NebTdMDpaq+nFFOJJ3tovo/KB6iIgIiZamXIpYG/dNjh/aW06Bgp025QN3Z+p879ZmmZOzHBTD22wIsRdjpmuAnzssF8pyddwWo5O7DNUD61L/ACz6M+crXytvAZOB8S1z/GbI1x836fproa1TjHSsguxpeXzWXoa1TjHSsguxpeXzWaRetrU+I9JkcpfMqI+5yKbHwOJQn49383EtW1qfEekxlmT+kRkJtcYEaVO5h7wbH4SXS8cZ7WiQyOqWRSws1rMBoDDBgPHEGXhmzBERAREQEREBERAREQEREBERATDW2rfprzabpgqODVa25FH8tA9REQE8lAb3Ax04aZ6iBTs/U+d+szTM3Z+p879ZmmAnzcjxrVG8Xe3yimh/lTNeWC62Ptp1CYuyqYApso11qPo3O4Yfw0NT4a3UNapxjpWQXY0vL5rL0NapxjpWQXY0vL5rKyrlJOdTzQCc46Tb1T7jOB6hYr3VsoO9tN9/d8J7ra1PiPSYXaNwLzaFZ8mchzf1ydGjOQlT9VANv7DN0xejLUzm6wqMV/MObfDcfcTNNCqGUMNBF8dP5H3yF9qREQhERAREQEREBERAREQEREBMNbat+mvNpumGttW/TXm0DsRECNbKFUqG9Y2FsT9NPh9Z5yn0l/6drZjace9bu79F/wDPukO0W79D9XcR/OOj7ib4Hvs4nNNwLZ72xx1je+GE1TN2fqfO/WZpgZO1KuZSZzoUhvowP+J5ySjmehT2aBX6Zgkv+ID/AECvtVKafvqKh6prfaLwNzWG/ldoa1TjHSsguxpeXzWXoa1TjHSsguxpeXzWVhetrU+I9Jhdo3AvNora1PiPSYXaNwLzaAyTVPG/UZOic12Tc13X/ePqQfn90pkmqeN+ozzliHNDKLspzgPG2kfEEj4yVZ6aInmm4IBBuCLg+IM9QhERAREQEREBERAREQEREBMDk+le4GotrG+F204YTfMNbat+mvNoHYiIE3pKSCVBI0EgEjfh4YgfSeyZ2Ycp7LR87Ov3mBNiNIFhu9//AGMIH0uz9T536zNMx9l0wqYX12GknQxAt4TZAwdqvb0K+1lCD6Xfmomh9onA3NZl7SxqUF8Gz/oyp/7k1PtE4G5rEbuo7Q1qnGOlZBdjS8vmsvQ1qnGOlZBdjS8vmsrC9bWp8R6TC7RuBebRW1qfEekwu0bgXm0BkmqeN+oy0wDKCtNyEJszm/dtgx/uvLlnDICVILWwUg6CfaPhA80O45p7jdl+veX4Eg/NbdPQZyWsVADWxUk/XOE7ldEsvd1gc5SdF/f7jcg+4meMgqhlZhvc4HSDoIPvBuPhJGr32tk75yKx3qD9RKSOR7OnwDlLQyREQEREBERAREQEREBMNbat+mvNpumB0tVfTiinEk720X0flA9REQERMGVdqomddXOawU5oB0rnYY+H30YwPp9n6nzv1maZk7MqAphfXY4gjSxPxmuB83LMay/2ov8ArqL/APXNb7ROBuazI4vVqt4GinxDluTia32icDc1iN8vDtDWqcY6VkF2NLy+ay9DWqcY6VkF2NLy+aysL1tanxHpMLtG4F5tFbWp8R6TC7RuBebQINsavmc2lcrJvTzQCfSbzYarb7GSbY1fM5tL19alxnpaFePSvnZuaui+ufy9mZ8mYo7Z2q9S2BuFbADcMGw8O94501jaHgHMzwlMMKinQXI/78JCJ5JlBFOndGAzVF+5bGwHrX3zbPl5JVPokRtZfR4+0CVsw/kH3g7rT6kFmCIiEIiICIiAiIgIiICYa21b9NebTdMDveq+nBFGII3tovp/OB6iIgIiIFOz9T536zNMzdn6nzv1maGawJOgCB86n/zj45Ulvh6NT/Kma32icDc1mDI6wNIa3erlhdGAs1XOGJFtBE3vtE4G5rE03y27Q1qnGOlZBdjS8vmsvQ1qnGOlZBdjS8vmsrC9bWp8R6TC7RuBebRW1qfEekwu0bgXm0CDbGr5nNpevrUuM9LSDbGr5nNpevrUuM9LQoNoeAczGT+vxmBtDwDmYyf1+MyDBlVImhSdNdfRldwNyt1PuPMA7hNFLLWYgKhGBvnsBYqQCO7nY4//ALOrsaXl81ksrpFay1U0+jbOUeuAV0eDDcd9rHcQanfTZQqE5wYAENbA3vgD4DxnPxSXtnrfiEz5JltM57B1sW3mx1QDcHEEEEEbiCJ298mwOmjgRw6RKzjDbEzm6sneJBa1iF8CdwHhNEiEREBERAREQEw1tq36a82m6Ya21b9NebQOxEQEwZVTrnP9G6Dvd3O3DNsb932rH4afVm+IHvs6+Yb2tntaw0d43x3/AMSmWbOpwHlPHZ+p879Zmf8A4iYjJMpzTZjQcKfeVIX+SIa4zNkdydCMnog6QKQP53W80vtE4G5rGVao/UTrEPtE4G5rE0lubl2hrVOMdKyC7Gl5fNZehrVOMdKyC7Gl5fNZUXra1PiPSYXaNwLzaK2tT4j0mF2jcC82gQbY1fM5tL19alxnpaQbY1fM5tL19alxnpaFBtDwDmYyf1+MwNoeAczGT+vxmQRXY0vL5rKvtF4G5rJLsaXl81ln2i8Dc1lGL0LJUq1KQvdxn08Bn2Re8p0B7WGOBAAJFgR6oVw+S5ynD0RHgQQLEEbiDgRNdDWqcY6VnzsoyT+j6Smc1/Q44d1wF0OOTaR7xcGNZl6r6NfWp8Z6Wh69mKhWawBwzbY38SPAzGcsLPTpkZlTPJzWxDAK1yhFs4aPeLi4FxNNG/pHzrai6Bbe0JZZt4/EPmM9gLZ2B090kYkG26axMh2NXzObSy5ShsA6kn+4SotERIhEgMrU2PesbWOY9scBjb3y8BMDg+le5GotrC2F2044zfMNbat+mvNoHYiICTasovdlFjY3IFja9j8MfylJlrdno1ywOJBNmYYgWFrHDSfjjA3dn6nzv1mZ+3saJXeXX45pzz/CmW7NpgIbADvtoHgxAkO1sWVfCnUqftXMt/6v8RWuG2vK9UcadYh9onA3NYyvVHGnWIfaJwNzWVl2hrVOMdKyC7Gl5fNZehrVOMdKyC7Gl5fNYF62tT4j0mF2jcC82itrU+I9Jhdo3AvNoEG2NXzObS9fWpcZ6WkG2NXzObS9fWpcZ6WhQbQ8A5mMn9fjMDaHgHMxk/r8ZkEV2NLy+ayz7ReBuayK7Gl5fNZZ9ovA3NZQoa1TjHSsj/0/k/7ZahrVOMdKyP8A0/k/7YDL8nV/Rq4uPSX8CDmtYgjFT7xiJnX0lOowsay5i71FUYtbTYONONweIzdX1qfGeloXaPwLzaTCzliY8MVDK0ejVCnEekupuGW5a2cpxX4ia8sJzRbE566Tb1hvsZlynJUek5YXKmpYi4ZcWvmsMR8DOZRSqoBmuKi564VO62sNDqLfArf3x2uJdff8/wAaCXLqpOYM0nukNexGnOXDTK5OT3wTezWubX0A7h75iPaADqaqvTsjXLLnLpXHOW4A95I+Etk9YsXanmMpcENn6e6vgpH8xtLxsdXY0vL5rNkwg2oUyfCnox3rNKVwTYXvbepHMSsqzDW2rfprzabpgdAKr2AF0Um283bEyD1ERAREnXqZqs1r2F7QNHZ+p879ZmHKMpQvlJLL3aITEgENYs/8NT+kkmVEXBp1TvCoVU95mNz3xuK/QymTHNo1FKtnsXJwJuWJtifdYY+EeW5MTt9HK9UcadYh9onA3NZHKMpBAADaynVO5gT/AAJxsrHpFwbUb1ccSu74Qw0UNapxjpWQXY0vL5rFLKQC5IbFrjun2QOYMkK/9JFzWuMy/dPqkE8jKNlbWp8R6TC7RuBebSFXKhnIbNgT6p8DAykZ7GzWKqNU7i1+YgG2NXzObS9fWpcZ6WmM1/6Trmtc59u6fWJtzEpXysZ1PBtf2T7LDDxhWgbQ8A5mMn9fjMgMpGeTZrZoGqfExSykDOuGxYnVMg6uxpeXzWWfaLwNzWY/xAFKmpDAg073HgReVbKRnqbNYIw1TvK25GUXoa1TjHSsj/0/k/7ZyllIBckNi1x3T7IHMGSbKAKOaQwPo7aN9radGmBsr61PjPS0LtH4F5tIVMqBNMgMQGvqnRmkf5ELlIz2NmsVUap3Fr8xCOnY1fM5tLZToXjXqExtlH9J1s1zn27vtE25iUq5WGVc0Me8pwXCwIN4VdtovA3NZmXIKZeqc0BvSDvISjaq+stj/M9tlIz1NmsFYap3lbcjOU8qALkhgC19U6M0C/8ABkJbNMy5M4o0ytVv+Xg4V10r4Wb/AFSztWDp3ab4HHOanf5c1rfunFr/ANJFzWuMy/d9ki/Iz3Wym7KVBFr3JQnT7riMNf69vL9plTZqNUW0lVFQfn3CT47rzxSypajsy51sxR3kdDpbcwBlaOU2ZiwJvaxCEaPdcyOTNdmYaNH+pjyZfrCWz00REQyREQJ+hGf6T1s3N+F76JSIgJM0hnB9+bb3Ym/+JSICIiBN6ILIx0qTbE7xY4aDhKREBJ1aIYqTpVrjG2OiUiAiIgfN7QyjHMalUcCotiiscRY5xwsALnQTqnRhNuT1c9Q2ay3GhxmsPzG6ViAksooK6lWFwf8AGMrEDxTQKoUaAAB8MJ7iIHirSDDNbEXB+huP5AnKNMKoUaAN+n8z4n3ykQE8VaYZWVhcEEEe44Ge4gToUVRc1RYXJ0k4sSxxPvJlIiBwiSyXJlprmoLC97XJ06ZaICIiB//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800554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Reflection</a:t>
            </a:r>
            <a:endParaRPr lang="en-US" dirty="0"/>
          </a:p>
        </p:txBody>
      </p:sp>
      <p:sp>
        <p:nvSpPr>
          <p:cNvPr id="9" name="Text Placeholder 8"/>
          <p:cNvSpPr>
            <a:spLocks noGrp="1"/>
          </p:cNvSpPr>
          <p:nvPr>
            <p:ph type="body" idx="1"/>
          </p:nvPr>
        </p:nvSpPr>
        <p:spPr/>
        <p:txBody>
          <a:bodyPr/>
          <a:lstStyle/>
          <a:p>
            <a:r>
              <a:rPr lang="en-US" dirty="0" smtClean="0"/>
              <a:t>What have we learned?</a:t>
            </a:r>
            <a:endParaRPr lang="en-US" dirty="0"/>
          </a:p>
        </p:txBody>
      </p:sp>
      <p:pic>
        <p:nvPicPr>
          <p:cNvPr id="11" name="Picture Placeholder 10"/>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2553406" y="1524000"/>
            <a:ext cx="4990394" cy="33269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917652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Preface: Why we model</a:t>
            </a:r>
            <a:endParaRPr lang="en-US" dirty="0"/>
          </a:p>
        </p:txBody>
      </p:sp>
      <p:pic>
        <p:nvPicPr>
          <p:cNvPr id="10" name="Picture Placeholder 9"/>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21292" b="21292"/>
          <a:stretch>
            <a:fillRect/>
          </a:stretch>
        </p:blipFill>
        <p:spPr/>
      </p:pic>
      <p:sp>
        <p:nvSpPr>
          <p:cNvPr id="11" name="Text Placeholder 10"/>
          <p:cNvSpPr>
            <a:spLocks noGrp="1"/>
          </p:cNvSpPr>
          <p:nvPr>
            <p:ph type="body" idx="1"/>
          </p:nvPr>
        </p:nvSpPr>
        <p:spPr/>
        <p:txBody>
          <a:bodyPr/>
          <a:lstStyle/>
          <a:p>
            <a:endParaRPr lang="en-US"/>
          </a:p>
        </p:txBody>
      </p:sp>
    </p:spTree>
    <p:extLst>
      <p:ext uri="{BB962C8B-B14F-4D97-AF65-F5344CB8AC3E}">
        <p14:creationId xmlns:p14="http://schemas.microsoft.com/office/powerpoint/2010/main" val="2214381098"/>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We have learned…</a:t>
            </a:r>
            <a:endParaRPr lang="en-US" dirty="0"/>
          </a:p>
        </p:txBody>
      </p:sp>
      <p:sp>
        <p:nvSpPr>
          <p:cNvPr id="6" name="Content Placeholder 5"/>
          <p:cNvSpPr>
            <a:spLocks noGrp="1"/>
          </p:cNvSpPr>
          <p:nvPr>
            <p:ph idx="1"/>
          </p:nvPr>
        </p:nvSpPr>
        <p:spPr/>
        <p:txBody>
          <a:bodyPr>
            <a:normAutofit fontScale="55000" lnSpcReduction="20000"/>
          </a:bodyPr>
          <a:lstStyle/>
          <a:p>
            <a:r>
              <a:rPr lang="en-US" dirty="0" smtClean="0"/>
              <a:t>There are explicit and implicit assumptions in  Confidence Interval creation:</a:t>
            </a:r>
          </a:p>
          <a:p>
            <a:pPr marL="971550" lvl="1" indent="-514350">
              <a:buFont typeface="+mj-lt"/>
              <a:buAutoNum type="arabicPeriod"/>
            </a:pPr>
            <a:r>
              <a:rPr lang="en-US" dirty="0" smtClean="0"/>
              <a:t>It will </a:t>
            </a:r>
            <a:r>
              <a:rPr lang="en-US" dirty="0"/>
              <a:t>take into account the variance of the model errors. </a:t>
            </a:r>
          </a:p>
          <a:p>
            <a:pPr marL="971550" lvl="1" indent="-514350">
              <a:buFont typeface="+mj-lt"/>
              <a:buAutoNum type="arabicPeriod"/>
            </a:pPr>
            <a:r>
              <a:rPr lang="en-US" dirty="0" smtClean="0"/>
              <a:t>Auto-projective </a:t>
            </a:r>
            <a:r>
              <a:rPr lang="en-US" dirty="0"/>
              <a:t>dependence on previous forecasts is incorporated for multi-period forecasts using the </a:t>
            </a:r>
            <a:r>
              <a:rPr lang="el-GR" dirty="0"/>
              <a:t>ψ</a:t>
            </a:r>
            <a:r>
              <a:rPr lang="en-US" dirty="0"/>
              <a:t>-weighted method of interval creation. </a:t>
            </a:r>
          </a:p>
          <a:p>
            <a:pPr marL="971550" lvl="1" indent="-514350">
              <a:buFont typeface="+mj-lt"/>
              <a:buAutoNum type="arabicPeriod"/>
            </a:pPr>
            <a:r>
              <a:rPr lang="en-US" dirty="0" smtClean="0"/>
              <a:t>Estimated </a:t>
            </a:r>
            <a:r>
              <a:rPr lang="en-US" dirty="0"/>
              <a:t>model parameters are presumed to be the global parameters.</a:t>
            </a:r>
          </a:p>
          <a:p>
            <a:pPr marL="971550" lvl="1" indent="-514350">
              <a:buFont typeface="+mj-lt"/>
              <a:buAutoNum type="arabicPeriod"/>
            </a:pPr>
            <a:r>
              <a:rPr lang="en-US" dirty="0"/>
              <a:t>We are not accounting for uncertainty in future values for causal input series. This only applies to causal models.</a:t>
            </a:r>
          </a:p>
          <a:p>
            <a:pPr marL="971550" lvl="1" indent="-514350">
              <a:buFont typeface="+mj-lt"/>
              <a:buAutoNum type="arabicPeriod"/>
            </a:pPr>
            <a:r>
              <a:rPr lang="en-US" dirty="0"/>
              <a:t>Anomalies are not expected or accounted for in the future</a:t>
            </a:r>
            <a:r>
              <a:rPr lang="en-US" dirty="0" smtClean="0"/>
              <a:t>.</a:t>
            </a:r>
          </a:p>
          <a:p>
            <a:pPr marL="571500" indent="-514350"/>
            <a:r>
              <a:rPr lang="en-US" dirty="0" smtClean="0"/>
              <a:t>We can defeat the negative effects of these assumptions by incorporating probabilistic sampling methods into our modeling process.</a:t>
            </a:r>
          </a:p>
          <a:p>
            <a:pPr marL="571500" indent="-514350"/>
            <a:r>
              <a:rPr lang="en-US" dirty="0" smtClean="0"/>
              <a:t>We can incorporate model errors, outliers, and even qualitative inputs into these intervals. </a:t>
            </a:r>
          </a:p>
          <a:p>
            <a:pPr marL="571500" indent="-514350"/>
            <a:r>
              <a:rPr lang="en-US" dirty="0" smtClean="0"/>
              <a:t>Resampling can help model causal behavior more accurately, by allowing for uncertainty in the causal variables. Previous methods do not allow for this.</a:t>
            </a:r>
          </a:p>
          <a:p>
            <a:pPr marL="571500" indent="-514350"/>
            <a:r>
              <a:rPr lang="en-US" dirty="0" smtClean="0"/>
              <a:t>There is no harm in doing this, because if the resampled results are non-normal, we have learned more about our dataset. If they are normal, we lose nothing.</a:t>
            </a:r>
            <a:endParaRPr lang="en-US" dirty="0"/>
          </a:p>
        </p:txBody>
      </p:sp>
    </p:spTree>
    <p:extLst>
      <p:ext uri="{BB962C8B-B14F-4D97-AF65-F5344CB8AC3E}">
        <p14:creationId xmlns:p14="http://schemas.microsoft.com/office/powerpoint/2010/main" val="22580445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73050"/>
            <a:ext cx="9144000" cy="1162050"/>
          </a:xfrm>
        </p:spPr>
        <p:txBody>
          <a:bodyPr>
            <a:normAutofit/>
          </a:bodyPr>
          <a:lstStyle/>
          <a:p>
            <a:pPr algn="ctr"/>
            <a:r>
              <a:rPr lang="en-US" sz="4000" dirty="0" smtClean="0"/>
              <a:t>Any Questions? </a:t>
            </a:r>
            <a:endParaRPr lang="en-US" sz="4000"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4600" y="1905000"/>
            <a:ext cx="4208455" cy="32714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680679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endParaRPr lang="en-US" dirty="0"/>
          </a:p>
        </p:txBody>
      </p:sp>
      <p:pic>
        <p:nvPicPr>
          <p:cNvPr id="8" name="Picture Placeholder 7"/>
          <p:cNvPicPr>
            <a:picLocks noGrp="1" noChangeAspect="1"/>
          </p:cNvPicPr>
          <p:nvPr>
            <p:ph type="pic" idx="1"/>
          </p:nvPr>
        </p:nvPicPr>
        <p:blipFill>
          <a:blip r:embed="rId2" cstate="print">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a:off x="1143000" y="762000"/>
            <a:ext cx="6894512" cy="4596340"/>
          </a:xfrm>
          <a:prstGeom prst="rect">
            <a:avLst/>
          </a:prstGeom>
          <a:ln>
            <a:noFill/>
          </a:ln>
          <a:effectLst>
            <a:outerShdw blurRad="292100" dist="139700" dir="2700000" algn="tl" rotWithShape="0">
              <a:srgbClr val="333333">
                <a:alpha val="65000"/>
              </a:srgbClr>
            </a:outerShdw>
          </a:effectLst>
        </p:spPr>
      </p:pic>
      <p:sp>
        <p:nvSpPr>
          <p:cNvPr id="7" name="Text Placeholder 6"/>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572211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Photo Credits </a:t>
            </a:r>
            <a:endParaRPr lang="en-US" dirty="0"/>
          </a:p>
        </p:txBody>
      </p:sp>
      <p:sp>
        <p:nvSpPr>
          <p:cNvPr id="6" name="Content Placeholder 5"/>
          <p:cNvSpPr>
            <a:spLocks noGrp="1"/>
          </p:cNvSpPr>
          <p:nvPr>
            <p:ph idx="1"/>
          </p:nvPr>
        </p:nvSpPr>
        <p:spPr/>
        <p:txBody>
          <a:bodyPr>
            <a:normAutofit/>
          </a:bodyPr>
          <a:lstStyle/>
          <a:p>
            <a:r>
              <a:rPr lang="en-US" sz="2400" dirty="0">
                <a:hlinkClick r:id="rId3"/>
              </a:rPr>
              <a:t>https://goo.gl/HW1vdw</a:t>
            </a:r>
          </a:p>
          <a:p>
            <a:r>
              <a:rPr lang="en-US" sz="2400" dirty="0" smtClean="0">
                <a:hlinkClick r:id="rId3"/>
              </a:rPr>
              <a:t>http</a:t>
            </a:r>
            <a:r>
              <a:rPr lang="en-US" sz="2400" dirty="0">
                <a:hlinkClick r:id="rId3"/>
              </a:rPr>
              <a:t>://temporausch.com/01</a:t>
            </a:r>
            <a:r>
              <a:rPr lang="en-US" sz="2400" dirty="0" smtClean="0">
                <a:hlinkClick r:id="rId3"/>
              </a:rPr>
              <a:t>/</a:t>
            </a:r>
            <a:endParaRPr lang="en-US" sz="2400" dirty="0" smtClean="0"/>
          </a:p>
          <a:p>
            <a:r>
              <a:rPr lang="en-US" sz="2400" dirty="0" smtClean="0">
                <a:hlinkClick r:id="rId4"/>
              </a:rPr>
              <a:t>https</a:t>
            </a:r>
            <a:r>
              <a:rPr lang="en-US" sz="2400" dirty="0">
                <a:hlinkClick r:id="rId4"/>
              </a:rPr>
              <a:t>://www.viktorhanacek.com</a:t>
            </a:r>
            <a:r>
              <a:rPr lang="en-US" sz="2400" dirty="0" smtClean="0">
                <a:hlinkClick r:id="rId4"/>
              </a:rPr>
              <a:t>/</a:t>
            </a:r>
            <a:endParaRPr lang="en-US" sz="2400" dirty="0" smtClean="0"/>
          </a:p>
          <a:p>
            <a:r>
              <a:rPr lang="en-US" sz="2400" dirty="0" smtClean="0">
                <a:hlinkClick r:id="rId5"/>
              </a:rPr>
              <a:t>https</a:t>
            </a:r>
            <a:r>
              <a:rPr lang="en-US" sz="2400" dirty="0">
                <a:hlinkClick r:id="rId5"/>
              </a:rPr>
              <a:t>://www.flickr.com/photos/ter-burg</a:t>
            </a:r>
            <a:r>
              <a:rPr lang="en-US" sz="2400" dirty="0" smtClean="0">
                <a:hlinkClick r:id="rId5"/>
              </a:rPr>
              <a:t>/</a:t>
            </a:r>
            <a:endParaRPr lang="en-US" sz="2400" dirty="0" smtClean="0"/>
          </a:p>
          <a:p>
            <a:r>
              <a:rPr lang="en-US" sz="2400" dirty="0">
                <a:hlinkClick r:id="rId6"/>
              </a:rPr>
              <a:t>http://www.gratisography.com</a:t>
            </a:r>
            <a:r>
              <a:rPr lang="en-US" sz="2400" dirty="0" smtClean="0">
                <a:hlinkClick r:id="rId6"/>
              </a:rPr>
              <a:t>/</a:t>
            </a:r>
            <a:r>
              <a:rPr lang="en-US" sz="2400" dirty="0" smtClean="0"/>
              <a:t>  </a:t>
            </a:r>
            <a:endParaRPr lang="en-US" sz="2400" dirty="0"/>
          </a:p>
        </p:txBody>
      </p:sp>
    </p:spTree>
    <p:extLst>
      <p:ext uri="{BB962C8B-B14F-4D97-AF65-F5344CB8AC3E}">
        <p14:creationId xmlns:p14="http://schemas.microsoft.com/office/powerpoint/2010/main" val="42488324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normAutofit fontScale="90000"/>
          </a:bodyPr>
          <a:lstStyle/>
          <a:p>
            <a:r>
              <a:rPr lang="en-US" dirty="0"/>
              <a:t>Comparing Model Residuals to  Simulated Residuals for </a:t>
            </a:r>
            <a:r>
              <a:rPr lang="en-US" dirty="0" smtClean="0"/>
              <a:t>TF(C</a:t>
            </a:r>
            <a:r>
              <a:rPr lang="en-US" dirty="0"/>
              <a:t>)</a:t>
            </a:r>
          </a:p>
        </p:txBody>
      </p:sp>
      <p:graphicFrame>
        <p:nvGraphicFramePr>
          <p:cNvPr id="23" name="Content Placeholder 12"/>
          <p:cNvGraphicFramePr>
            <a:graphicFrameLocks noGrp="1"/>
          </p:cNvGraphicFramePr>
          <p:nvPr>
            <p:ph idx="1"/>
            <p:extLst>
              <p:ext uri="{D42A27DB-BD31-4B8C-83A1-F6EECF244321}">
                <p14:modId xmlns:p14="http://schemas.microsoft.com/office/powerpoint/2010/main" val="1086970557"/>
              </p:ext>
            </p:extLst>
          </p:nvPr>
        </p:nvGraphicFramePr>
        <p:xfrm>
          <a:off x="457200" y="1600201"/>
          <a:ext cx="4267200" cy="2438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Picture Placeholder 18"/>
          <p:cNvGraphicFramePr>
            <a:graphicFrameLocks noGrp="1"/>
          </p:cNvGraphicFramePr>
          <p:nvPr>
            <p:ph type="pic" sz="quarter" idx="4294967295"/>
            <p:extLst>
              <p:ext uri="{D42A27DB-BD31-4B8C-83A1-F6EECF244321}">
                <p14:modId xmlns:p14="http://schemas.microsoft.com/office/powerpoint/2010/main" val="1672581608"/>
              </p:ext>
            </p:extLst>
          </p:nvPr>
        </p:nvGraphicFramePr>
        <p:xfrm>
          <a:off x="457200" y="4191000"/>
          <a:ext cx="4267200" cy="2438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0737820"/>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unified approach is to require an error distribution that is normal (no fat tails) while allowing for forecast uncertainties to be based upon an error distribution with fat tails. In this case, your outlier will not skew the coefficients too much. They'll be close to the coefficients with an outlier removed. However, the outlier effects should be considered in the forecast error distribution. Essentially, you'll end up with wider and more realistic forecast confidence bands.</a:t>
            </a:r>
            <a:endParaRPr lang="en-US" dirty="0"/>
          </a:p>
        </p:txBody>
      </p:sp>
    </p:spTree>
    <p:extLst>
      <p:ext uri="{BB962C8B-B14F-4D97-AF65-F5344CB8AC3E}">
        <p14:creationId xmlns:p14="http://schemas.microsoft.com/office/powerpoint/2010/main" val="496940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We Can Do Better</a:t>
            </a:r>
          </a:p>
          <a:p>
            <a:r>
              <a:rPr lang="en-US" dirty="0" smtClean="0"/>
              <a:t>Why This is the Case</a:t>
            </a:r>
          </a:p>
          <a:p>
            <a:r>
              <a:rPr lang="en-US" dirty="0" smtClean="0"/>
              <a:t>How We Can Improve</a:t>
            </a:r>
          </a:p>
          <a:p>
            <a:r>
              <a:rPr lang="en-US" dirty="0" smtClean="0"/>
              <a:t>The </a:t>
            </a:r>
            <a:r>
              <a:rPr lang="en-US" dirty="0" err="1" smtClean="0"/>
              <a:t>Probabalistic</a:t>
            </a:r>
            <a:r>
              <a:rPr lang="en-US" dirty="0" smtClean="0"/>
              <a:t> Solution</a:t>
            </a:r>
          </a:p>
          <a:p>
            <a:r>
              <a:rPr lang="en-US" dirty="0" smtClean="0"/>
              <a:t>How this is Accomplished</a:t>
            </a:r>
          </a:p>
          <a:p>
            <a:r>
              <a:rPr lang="en-US" dirty="0" smtClean="0"/>
              <a:t>Walkthrough</a:t>
            </a:r>
          </a:p>
          <a:p>
            <a:r>
              <a:rPr lang="en-US" dirty="0" smtClean="0"/>
              <a:t>Q/A</a:t>
            </a:r>
          </a:p>
          <a:p>
            <a:endParaRPr lang="en-US" dirty="0"/>
          </a:p>
        </p:txBody>
      </p:sp>
    </p:spTree>
    <p:extLst>
      <p:ext uri="{BB962C8B-B14F-4D97-AF65-F5344CB8AC3E}">
        <p14:creationId xmlns:p14="http://schemas.microsoft.com/office/powerpoint/2010/main" val="1626174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We can do better than we are currently doing.</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00" y="1981200"/>
            <a:ext cx="6790021" cy="4525963"/>
          </a:xfrm>
        </p:spPr>
      </p:pic>
    </p:spTree>
    <p:extLst>
      <p:ext uri="{BB962C8B-B14F-4D97-AF65-F5344CB8AC3E}">
        <p14:creationId xmlns:p14="http://schemas.microsoft.com/office/powerpoint/2010/main" val="2567417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&lt;Poor Performance. jpg&gt;</a:t>
            </a:r>
            <a:endParaRPr lang="en-US" dirty="0"/>
          </a:p>
        </p:txBody>
      </p:sp>
    </p:spTree>
    <p:extLst>
      <p:ext uri="{BB962C8B-B14F-4D97-AF65-F5344CB8AC3E}">
        <p14:creationId xmlns:p14="http://schemas.microsoft.com/office/powerpoint/2010/main" val="2828151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65538"/>
            <a:ext cx="4191000" cy="4525963"/>
          </a:xfrm>
        </p:spPr>
        <p:txBody>
          <a:bodyPr>
            <a:normAutofit fontScale="70000" lnSpcReduction="20000"/>
          </a:bodyPr>
          <a:lstStyle/>
          <a:p>
            <a:pPr marL="0" indent="0">
              <a:buNone/>
            </a:pPr>
            <a:r>
              <a:rPr lang="en-US" dirty="0" smtClean="0"/>
              <a:t>“To do science is to search for repeated patterns. To detect anomalies is to identify values that do not follow repeated patterns. For whoever knows the ways of Nature will more easily notice her deviations and, on the other hand, whoever knows her deviations will more accurately describe her ways. One learns the rules by observing when the current rules fail.” </a:t>
            </a:r>
          </a:p>
          <a:p>
            <a:pPr marL="0" indent="0">
              <a:buNone/>
            </a:pPr>
            <a:endParaRPr lang="en-US" dirty="0"/>
          </a:p>
          <a:p>
            <a:pPr marL="0" indent="0">
              <a:buNone/>
            </a:pPr>
            <a:r>
              <a:rPr lang="en-US" dirty="0" smtClean="0"/>
              <a:t>	- Francis Bacon</a:t>
            </a:r>
            <a:endParaRPr lang="en-US" dirty="0"/>
          </a:p>
        </p:txBody>
      </p:sp>
      <p:sp>
        <p:nvSpPr>
          <p:cNvPr id="5" name="TextBox 4"/>
          <p:cNvSpPr txBox="1"/>
          <p:nvPr/>
        </p:nvSpPr>
        <p:spPr>
          <a:xfrm>
            <a:off x="473850" y="533400"/>
            <a:ext cx="4054315" cy="523220"/>
          </a:xfrm>
          <a:prstGeom prst="rect">
            <a:avLst/>
          </a:prstGeom>
          <a:noFill/>
        </p:spPr>
        <p:txBody>
          <a:bodyPr wrap="none" rtlCol="0">
            <a:spAutoFit/>
          </a:bodyPr>
          <a:lstStyle/>
          <a:p>
            <a:r>
              <a:rPr lang="en-US" sz="2800" dirty="0" smtClean="0">
                <a:latin typeface="+mj-lt"/>
              </a:rPr>
              <a:t>A Scientific Approach</a:t>
            </a:r>
            <a:endParaRPr lang="en-US" sz="2800" dirty="0">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533400"/>
            <a:ext cx="2895600" cy="5482652"/>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6080612" y="6043639"/>
            <a:ext cx="2164375" cy="276999"/>
          </a:xfrm>
          <a:prstGeom prst="rect">
            <a:avLst/>
          </a:prstGeom>
          <a:noFill/>
        </p:spPr>
        <p:txBody>
          <a:bodyPr wrap="none" rtlCol="0">
            <a:spAutoFit/>
          </a:bodyPr>
          <a:lstStyle/>
          <a:p>
            <a:r>
              <a:rPr lang="en-US" sz="1200" i="1" dirty="0" smtClean="0">
                <a:solidFill>
                  <a:schemeClr val="tx1">
                    <a:lumMod val="65000"/>
                    <a:lumOff val="35000"/>
                  </a:schemeClr>
                </a:solidFill>
              </a:rPr>
              <a:t>Photo Credit: Markus </a:t>
            </a:r>
            <a:r>
              <a:rPr lang="en-US" sz="1200" i="1" dirty="0" err="1" smtClean="0">
                <a:solidFill>
                  <a:schemeClr val="tx1">
                    <a:lumMod val="65000"/>
                    <a:lumOff val="35000"/>
                  </a:schemeClr>
                </a:solidFill>
              </a:rPr>
              <a:t>Spiske</a:t>
            </a:r>
            <a:endParaRPr lang="en-US" sz="1200" i="1" dirty="0">
              <a:solidFill>
                <a:schemeClr val="tx1">
                  <a:lumMod val="65000"/>
                  <a:lumOff val="35000"/>
                </a:schemeClr>
              </a:solidFill>
            </a:endParaRPr>
          </a:p>
        </p:txBody>
      </p:sp>
    </p:spTree>
    <p:extLst>
      <p:ext uri="{BB962C8B-B14F-4D97-AF65-F5344CB8AC3E}">
        <p14:creationId xmlns:p14="http://schemas.microsoft.com/office/powerpoint/2010/main" val="820900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1668"/>
            <a:ext cx="8915400" cy="1143000"/>
          </a:xfrm>
        </p:spPr>
        <p:txBody>
          <a:bodyPr>
            <a:normAutofit fontScale="90000"/>
          </a:bodyPr>
          <a:lstStyle/>
          <a:p>
            <a:r>
              <a:rPr lang="en-US" dirty="0" smtClean="0"/>
              <a:t>With time series, it is often that our assumptions are important</a:t>
            </a:r>
            <a:endParaRPr lang="en-US" dirty="0"/>
          </a:p>
        </p:txBody>
      </p:sp>
      <p:sp>
        <p:nvSpPr>
          <p:cNvPr id="5" name="Text Placeholder 4"/>
          <p:cNvSpPr>
            <a:spLocks noGrp="1"/>
          </p:cNvSpPr>
          <p:nvPr>
            <p:ph type="body" sz="quarter" idx="14"/>
          </p:nvPr>
        </p:nvSpPr>
        <p:spPr>
          <a:xfrm>
            <a:off x="533400" y="6400800"/>
            <a:ext cx="3657600" cy="457200"/>
          </a:xfrm>
        </p:spPr>
        <p:txBody>
          <a:bodyPr/>
          <a:lstStyle/>
          <a:p>
            <a:pPr marL="0" indent="0" algn="ctr">
              <a:buNone/>
            </a:pPr>
            <a:r>
              <a:rPr lang="en-US" i="1" dirty="0" smtClean="0"/>
              <a:t>Increasing Volatility</a:t>
            </a:r>
            <a:endParaRPr lang="en-US" i="1" dirty="0"/>
          </a:p>
        </p:txBody>
      </p:sp>
      <p:sp>
        <p:nvSpPr>
          <p:cNvPr id="6" name="Text Placeholder 5"/>
          <p:cNvSpPr>
            <a:spLocks noGrp="1"/>
          </p:cNvSpPr>
          <p:nvPr>
            <p:ph type="body" sz="quarter" idx="15"/>
          </p:nvPr>
        </p:nvSpPr>
        <p:spPr>
          <a:xfrm>
            <a:off x="4953000" y="6400800"/>
            <a:ext cx="3657600" cy="457200"/>
          </a:xfrm>
        </p:spPr>
        <p:txBody>
          <a:bodyPr/>
          <a:lstStyle/>
          <a:p>
            <a:pPr marL="0" indent="0" algn="ctr">
              <a:buNone/>
            </a:pPr>
            <a:r>
              <a:rPr lang="en-US" i="1" dirty="0" smtClean="0"/>
              <a:t>Outlier Nonexistence</a:t>
            </a:r>
            <a:endParaRPr lang="en-US" i="1" dirty="0"/>
          </a:p>
        </p:txBody>
      </p:sp>
      <p:sp>
        <p:nvSpPr>
          <p:cNvPr id="12" name="Text Placeholder 11"/>
          <p:cNvSpPr>
            <a:spLocks noGrp="1"/>
          </p:cNvSpPr>
          <p:nvPr>
            <p:ph type="body" sz="quarter" idx="22"/>
          </p:nvPr>
        </p:nvSpPr>
        <p:spPr>
          <a:xfrm>
            <a:off x="533400" y="3553496"/>
            <a:ext cx="3657600" cy="457200"/>
          </a:xfrm>
        </p:spPr>
        <p:txBody>
          <a:bodyPr/>
          <a:lstStyle/>
          <a:p>
            <a:pPr marL="0" indent="0" algn="ctr">
              <a:buNone/>
            </a:pPr>
            <a:r>
              <a:rPr lang="en-US" i="1" dirty="0" smtClean="0"/>
              <a:t>Bimodal Distribution</a:t>
            </a:r>
            <a:endParaRPr lang="en-US" i="1" dirty="0"/>
          </a:p>
        </p:txBody>
      </p:sp>
      <p:graphicFrame>
        <p:nvGraphicFramePr>
          <p:cNvPr id="11" name="Picture Placeholder 10"/>
          <p:cNvGraphicFramePr>
            <a:graphicFrameLocks noGrp="1"/>
          </p:cNvGraphicFramePr>
          <p:nvPr>
            <p:ph type="pic" sz="quarter" idx="20"/>
            <p:extLst>
              <p:ext uri="{D42A27DB-BD31-4B8C-83A1-F6EECF244321}">
                <p14:modId xmlns:p14="http://schemas.microsoft.com/office/powerpoint/2010/main" val="2333561869"/>
              </p:ext>
            </p:extLst>
          </p:nvPr>
        </p:nvGraphicFramePr>
        <p:xfrm>
          <a:off x="4667250" y="4010696"/>
          <a:ext cx="4229100" cy="23271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Picture Placeholder 22"/>
          <p:cNvGraphicFramePr>
            <a:graphicFrameLocks noGrp="1"/>
          </p:cNvGraphicFramePr>
          <p:nvPr>
            <p:ph type="pic" sz="quarter" idx="18"/>
            <p:extLst>
              <p:ext uri="{D42A27DB-BD31-4B8C-83A1-F6EECF244321}">
                <p14:modId xmlns:p14="http://schemas.microsoft.com/office/powerpoint/2010/main" val="49650997"/>
              </p:ext>
            </p:extLst>
          </p:nvPr>
        </p:nvGraphicFramePr>
        <p:xfrm>
          <a:off x="228600" y="4027261"/>
          <a:ext cx="4191000" cy="23139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icture Placeholder 16"/>
          <p:cNvGraphicFramePr>
            <a:graphicFrameLocks noGrp="1"/>
          </p:cNvGraphicFramePr>
          <p:nvPr>
            <p:ph type="pic" sz="quarter" idx="19"/>
            <p:extLst>
              <p:ext uri="{D42A27DB-BD31-4B8C-83A1-F6EECF244321}">
                <p14:modId xmlns:p14="http://schemas.microsoft.com/office/powerpoint/2010/main" val="3759859477"/>
              </p:ext>
            </p:extLst>
          </p:nvPr>
        </p:nvGraphicFramePr>
        <p:xfrm>
          <a:off x="4657725" y="1232966"/>
          <a:ext cx="4248150" cy="2320530"/>
        </p:xfrm>
        <a:graphic>
          <a:graphicData uri="http://schemas.openxmlformats.org/drawingml/2006/chart">
            <c:chart xmlns:c="http://schemas.openxmlformats.org/drawingml/2006/chart" xmlns:r="http://schemas.openxmlformats.org/officeDocument/2006/relationships" r:id="rId5"/>
          </a:graphicData>
        </a:graphic>
      </p:graphicFrame>
      <p:sp>
        <p:nvSpPr>
          <p:cNvPr id="24" name="Text Placeholder 11"/>
          <p:cNvSpPr txBox="1">
            <a:spLocks/>
          </p:cNvSpPr>
          <p:nvPr/>
        </p:nvSpPr>
        <p:spPr>
          <a:xfrm>
            <a:off x="4953000" y="3553496"/>
            <a:ext cx="3657600"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i="1" dirty="0" smtClean="0"/>
              <a:t>Simpson’s Paradox</a:t>
            </a:r>
            <a:endParaRPr lang="en-US" i="1" dirty="0"/>
          </a:p>
        </p:txBody>
      </p:sp>
      <p:graphicFrame>
        <p:nvGraphicFramePr>
          <p:cNvPr id="20" name="Picture Placeholder 19"/>
          <p:cNvGraphicFramePr>
            <a:graphicFrameLocks noGrp="1"/>
          </p:cNvGraphicFramePr>
          <p:nvPr>
            <p:ph type="pic" sz="quarter" idx="17"/>
            <p:extLst>
              <p:ext uri="{D42A27DB-BD31-4B8C-83A1-F6EECF244321}">
                <p14:modId xmlns:p14="http://schemas.microsoft.com/office/powerpoint/2010/main" val="3948953878"/>
              </p:ext>
            </p:extLst>
          </p:nvPr>
        </p:nvGraphicFramePr>
        <p:xfrm>
          <a:off x="228600" y="1239592"/>
          <a:ext cx="4191000" cy="231390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2252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0" y="228600"/>
            <a:ext cx="9144000" cy="1362075"/>
          </a:xfrm>
        </p:spPr>
        <p:txBody>
          <a:bodyPr/>
          <a:lstStyle/>
          <a:p>
            <a:pPr algn="ctr"/>
            <a:r>
              <a:rPr lang="en-US" dirty="0" smtClean="0"/>
              <a:t>A time series model</a:t>
            </a:r>
            <a:endParaRPr lang="en-US" dirty="0"/>
          </a:p>
        </p:txBody>
      </p:sp>
      <p:sp>
        <p:nvSpPr>
          <p:cNvPr id="12" name="Text Placeholder 11"/>
          <p:cNvSpPr>
            <a:spLocks noGrp="1"/>
          </p:cNvSpPr>
          <p:nvPr>
            <p:ph type="body" idx="1"/>
          </p:nvPr>
        </p:nvSpPr>
        <p:spPr>
          <a:xfrm>
            <a:off x="0" y="4953000"/>
            <a:ext cx="9144000" cy="1500187"/>
          </a:xfrm>
        </p:spPr>
        <p:txBody>
          <a:bodyPr/>
          <a:lstStyle/>
          <a:p>
            <a:pPr algn="ctr"/>
            <a:endParaRPr lang="en-US" dirty="0"/>
          </a:p>
        </p:txBody>
      </p:sp>
      <p:pic>
        <p:nvPicPr>
          <p:cNvPr id="13" name="Picture 12" descr="AFF.png"/>
          <p:cNvPicPr>
            <a:picLocks noChangeAspect="1"/>
          </p:cNvPicPr>
          <p:nvPr/>
        </p:nvPicPr>
        <p:blipFill>
          <a:blip r:embed="rId2" cstate="print"/>
          <a:stretch>
            <a:fillRect/>
          </a:stretch>
        </p:blipFill>
        <p:spPr>
          <a:xfrm>
            <a:off x="228600" y="2113208"/>
            <a:ext cx="8534400" cy="31178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37724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Two Standard Assumptions:</a:t>
            </a:r>
            <a:endParaRPr lang="en-US" dirty="0"/>
          </a:p>
        </p:txBody>
      </p:sp>
      <p:sp>
        <p:nvSpPr>
          <p:cNvPr id="5" name="Content Placeholder 4"/>
          <p:cNvSpPr>
            <a:spLocks noGrp="1"/>
          </p:cNvSpPr>
          <p:nvPr>
            <p:ph idx="1"/>
          </p:nvPr>
        </p:nvSpPr>
        <p:spPr/>
        <p:txBody>
          <a:bodyPr>
            <a:normAutofit/>
          </a:bodyPr>
          <a:lstStyle/>
          <a:p>
            <a:r>
              <a:rPr lang="en-US" dirty="0" smtClean="0"/>
              <a:t>The Confidence Intervals  will take into account the variance of the model errors. (N.B. not the individual errors)</a:t>
            </a:r>
            <a:endParaRPr lang="en-US" dirty="0"/>
          </a:p>
          <a:p>
            <a:r>
              <a:rPr lang="en-US" dirty="0" smtClean="0"/>
              <a:t>Auto-projective </a:t>
            </a:r>
            <a:r>
              <a:rPr lang="en-US" dirty="0"/>
              <a:t>dependence on previous </a:t>
            </a:r>
            <a:r>
              <a:rPr lang="en-US" dirty="0" smtClean="0"/>
              <a:t>forecasts is incorporated for multi-period forecasts using the </a:t>
            </a:r>
            <a:r>
              <a:rPr lang="el-GR" dirty="0" smtClean="0"/>
              <a:t>ψ</a:t>
            </a:r>
            <a:r>
              <a:rPr lang="en-US" dirty="0" smtClean="0"/>
              <a:t>-weighted method of interval creation. </a:t>
            </a:r>
          </a:p>
          <a:p>
            <a:endParaRPr lang="en-US" dirty="0"/>
          </a:p>
        </p:txBody>
      </p:sp>
    </p:spTree>
    <p:extLst>
      <p:ext uri="{BB962C8B-B14F-4D97-AF65-F5344CB8AC3E}">
        <p14:creationId xmlns:p14="http://schemas.microsoft.com/office/powerpoint/2010/main" val="108532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Century Gothic"/>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2825</TotalTime>
  <Words>1869</Words>
  <Application>Microsoft Office PowerPoint</Application>
  <PresentationFormat>On-screen Show (4:3)</PresentationFormat>
  <Paragraphs>243</Paragraphs>
  <Slides>58</Slides>
  <Notes>7</Notes>
  <HiddenSlides>11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6" baseType="lpstr">
      <vt:lpstr>Arial</vt:lpstr>
      <vt:lpstr>Calibri</vt:lpstr>
      <vt:lpstr>Cambria Math</vt:lpstr>
      <vt:lpstr>Century Gothic</vt:lpstr>
      <vt:lpstr>Georgia</vt:lpstr>
      <vt:lpstr>Wingdings</vt:lpstr>
      <vt:lpstr>Office Theme</vt:lpstr>
      <vt:lpstr>Equation</vt:lpstr>
      <vt:lpstr>Resampling and its Role  in Time Series</vt:lpstr>
      <vt:lpstr>About Our Presenter</vt:lpstr>
      <vt:lpstr>About our Company</vt:lpstr>
      <vt:lpstr>Our Agenda  </vt:lpstr>
      <vt:lpstr>Preface: Why we model</vt:lpstr>
      <vt:lpstr>PowerPoint Presentation</vt:lpstr>
      <vt:lpstr>With time series, it is often that our assumptions are important</vt:lpstr>
      <vt:lpstr>A time series model</vt:lpstr>
      <vt:lpstr>Two Standard Assumptions:</vt:lpstr>
      <vt:lpstr>Confidence Interval Creation</vt:lpstr>
      <vt:lpstr>It all stems from the ARIMA estimation process</vt:lpstr>
      <vt:lpstr>Moving Forward</vt:lpstr>
      <vt:lpstr>PowerPoint Presentation</vt:lpstr>
      <vt:lpstr>Standard Regression</vt:lpstr>
      <vt:lpstr>The Standard Regression: Confidence Interval Creation</vt:lpstr>
      <vt:lpstr>Three Unstated Assumptions:</vt:lpstr>
      <vt:lpstr>PowerPoint Presentation</vt:lpstr>
      <vt:lpstr>Refresher:  Causal Modeling with OLS</vt:lpstr>
      <vt:lpstr>Refresher: Causal Modeling with TFs</vt:lpstr>
      <vt:lpstr>Because they can look like this:</vt:lpstr>
      <vt:lpstr>Business Case Overview</vt:lpstr>
      <vt:lpstr>Business Case: Meet The Players</vt:lpstr>
      <vt:lpstr>The Standardized Plot</vt:lpstr>
      <vt:lpstr>The Price of Oil (XCOMMON)</vt:lpstr>
      <vt:lpstr>OR The Impact of a Marketing Forecast on Expected System Performance</vt:lpstr>
      <vt:lpstr>Business Case Part one</vt:lpstr>
      <vt:lpstr>The Scenarios We Will Use</vt:lpstr>
      <vt:lpstr>Predicting the Predictor(A)</vt:lpstr>
      <vt:lpstr>Predicting the Predictor(B)</vt:lpstr>
      <vt:lpstr>Predicting the Predictor(C)</vt:lpstr>
      <vt:lpstr>PowerPoint Presentation</vt:lpstr>
      <vt:lpstr>COMPARISON OF FORECAST TABLES FROM (A) AND (C )</vt:lpstr>
      <vt:lpstr>Comparing Simulated Residuals for (C)</vt:lpstr>
      <vt:lpstr>Comparing Simulated Residuals for (C)</vt:lpstr>
      <vt:lpstr>Business Case Part Two</vt:lpstr>
      <vt:lpstr>Step 3: Work PDF into Model</vt:lpstr>
      <vt:lpstr>Business Case Part Three</vt:lpstr>
      <vt:lpstr>Sales (Y)</vt:lpstr>
      <vt:lpstr>OLS between X and Y for Comparison</vt:lpstr>
      <vt:lpstr>OLS with Fixed Input Forecasts from (A)</vt:lpstr>
      <vt:lpstr>Transfer-Function (ARMAX) Solution</vt:lpstr>
      <vt:lpstr>The Regular Case:  Transfer-Function X(A)|Y</vt:lpstr>
      <vt:lpstr>The Resampled Case:  Transfer-Function X(B)|Y</vt:lpstr>
      <vt:lpstr>The Robust Case:  Transfer-Function X(C)|Y</vt:lpstr>
      <vt:lpstr>PowerPoint Presentation</vt:lpstr>
      <vt:lpstr>DepotCo Consults with Industry Experts</vt:lpstr>
      <vt:lpstr>Step 1: Collect SME knowledge</vt:lpstr>
      <vt:lpstr>Step 2: Establish probabilities of certain outcomes based on their knowledge.</vt:lpstr>
      <vt:lpstr>Reflection</vt:lpstr>
      <vt:lpstr>We have learned…</vt:lpstr>
      <vt:lpstr>Any Questions? </vt:lpstr>
      <vt:lpstr>PowerPoint Presentation</vt:lpstr>
      <vt:lpstr>Photo Credits </vt:lpstr>
      <vt:lpstr>Comparing Model Residuals to  Simulated Residuals for TF(C)</vt:lpstr>
      <vt:lpstr>PowerPoint Presentation</vt:lpstr>
      <vt:lpstr>Agenda</vt:lpstr>
      <vt:lpstr> We can do better than we are currently doing.</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Reilly</dc:creator>
  <cp:lastModifiedBy>Tom Reilly</cp:lastModifiedBy>
  <cp:revision>94</cp:revision>
  <cp:lastPrinted>2016-04-12T12:10:36Z</cp:lastPrinted>
  <dcterms:created xsi:type="dcterms:W3CDTF">2016-03-30T23:47:35Z</dcterms:created>
  <dcterms:modified xsi:type="dcterms:W3CDTF">2016-04-12T12:17:30Z</dcterms:modified>
</cp:coreProperties>
</file>